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9" r:id="rId11"/>
    <p:sldId id="270" r:id="rId12"/>
    <p:sldId id="271" r:id="rId13"/>
    <p:sldId id="265" r:id="rId14"/>
    <p:sldId id="266" r:id="rId15"/>
    <p:sldId id="267" r:id="rId16"/>
    <p:sldId id="268"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73" autoAdjust="0"/>
  </p:normalViewPr>
  <p:slideViewPr>
    <p:cSldViewPr>
      <p:cViewPr>
        <p:scale>
          <a:sx n="100" d="100"/>
          <a:sy n="100" d="100"/>
        </p:scale>
        <p:origin x="-312" y="210"/>
      </p:cViewPr>
      <p:guideLst>
        <p:guide orient="horz" pos="2160"/>
        <p:guide pos="2880"/>
      </p:guideLst>
    </p:cSldViewPr>
  </p:slideViewPr>
  <p:outlineViewPr>
    <p:cViewPr>
      <p:scale>
        <a:sx n="33" d="100"/>
        <a:sy n="33" d="100"/>
      </p:scale>
      <p:origin x="0" y="581"/>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7D7F50-56C0-4380-B886-BE304C745DCB}" type="datetimeFigureOut">
              <a:rPr lang="it-IT" smtClean="0"/>
              <a:pPr/>
              <a:t>21/02/2019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644FBA-3B4C-41B1-AC1C-10F6C777753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F644FBA-3B4C-41B1-AC1C-10F6C7777538}" type="slidenum">
              <a:rPr lang="it-IT" smtClean="0"/>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21/02/2019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21/02/2019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4282" y="2143116"/>
            <a:ext cx="8715404" cy="1470025"/>
          </a:xfrm>
        </p:spPr>
        <p:txBody>
          <a:bodyPr/>
          <a:lstStyle/>
          <a:p>
            <a:r>
              <a:rPr lang="it-IT" b="1" dirty="0" smtClean="0">
                <a:solidFill>
                  <a:srgbClr val="FF0000"/>
                </a:solidFill>
                <a:latin typeface="Comic Sans MS" pitchFamily="66" charset="0"/>
              </a:rPr>
              <a:t>IL NUOVO ESAME </a:t>
            </a:r>
            <a:r>
              <a:rPr lang="it-IT" b="1" dirty="0" err="1" smtClean="0">
                <a:solidFill>
                  <a:srgbClr val="FF0000"/>
                </a:solidFill>
                <a:latin typeface="Comic Sans MS" pitchFamily="66" charset="0"/>
              </a:rPr>
              <a:t>DI</a:t>
            </a:r>
            <a:r>
              <a:rPr lang="it-IT" b="1" dirty="0" smtClean="0">
                <a:solidFill>
                  <a:srgbClr val="FF0000"/>
                </a:solidFill>
                <a:latin typeface="Comic Sans MS" pitchFamily="66" charset="0"/>
              </a:rPr>
              <a:t> STATO</a:t>
            </a:r>
            <a:endParaRPr lang="it-IT" b="1" dirty="0">
              <a:solidFill>
                <a:srgbClr val="FF0000"/>
              </a:solidFill>
              <a:latin typeface="Comic Sans MS" pitchFamily="66" charset="0"/>
            </a:endParaRPr>
          </a:p>
        </p:txBody>
      </p:sp>
      <p:sp>
        <p:nvSpPr>
          <p:cNvPr id="3" name="Sottotitolo 2"/>
          <p:cNvSpPr>
            <a:spLocks noGrp="1"/>
          </p:cNvSpPr>
          <p:nvPr>
            <p:ph type="subTitle" idx="1"/>
          </p:nvPr>
        </p:nvSpPr>
        <p:spPr>
          <a:xfrm>
            <a:off x="1357290" y="3643314"/>
            <a:ext cx="6400800" cy="685808"/>
          </a:xfrm>
        </p:spPr>
        <p:txBody>
          <a:bodyPr/>
          <a:lstStyle/>
          <a:p>
            <a:r>
              <a:rPr lang="it-IT" b="1" dirty="0" smtClean="0">
                <a:solidFill>
                  <a:srgbClr val="00B050"/>
                </a:solidFill>
                <a:latin typeface="Comic Sans MS" pitchFamily="66" charset="0"/>
              </a:rPr>
              <a:t>LE NOVITA’</a:t>
            </a:r>
            <a:endParaRPr lang="it-IT" b="1" dirty="0">
              <a:solidFill>
                <a:srgbClr val="00B050"/>
              </a:solidFill>
              <a:latin typeface="Comic Sans MS" pitchFamily="66" charset="0"/>
            </a:endParaRP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8229600" cy="1728192"/>
          </a:xfrm>
        </p:spPr>
        <p:txBody>
          <a:bodyPr>
            <a:normAutofit fontScale="90000"/>
          </a:bodyPr>
          <a:lstStyle/>
          <a:p>
            <a:r>
              <a:rPr lang="it-IT" sz="1400" b="1" dirty="0" smtClean="0">
                <a:solidFill>
                  <a:srgbClr val="FF0000"/>
                </a:solidFill>
                <a:latin typeface="Comic Sans MS" pitchFamily="66" charset="0"/>
              </a:rPr>
              <a:t/>
            </a:r>
            <a:br>
              <a:rPr lang="it-IT" sz="1400" b="1" dirty="0" smtClean="0">
                <a:solidFill>
                  <a:srgbClr val="FF0000"/>
                </a:solidFill>
                <a:latin typeface="Comic Sans MS" pitchFamily="66" charset="0"/>
              </a:rPr>
            </a:br>
            <a:r>
              <a:rPr lang="it-IT" sz="1400" b="1" dirty="0" smtClean="0">
                <a:solidFill>
                  <a:srgbClr val="FF0000"/>
                </a:solidFill>
                <a:latin typeface="Comic Sans MS" pitchFamily="66" charset="0"/>
              </a:rPr>
              <a:t/>
            </a:r>
            <a:br>
              <a:rPr lang="it-IT" sz="1400" b="1" dirty="0" smtClean="0">
                <a:solidFill>
                  <a:srgbClr val="FF0000"/>
                </a:solidFill>
                <a:latin typeface="Comic Sans MS" pitchFamily="66" charset="0"/>
              </a:rPr>
            </a:br>
            <a:r>
              <a:rPr lang="it-IT" sz="2700" b="1" dirty="0" smtClean="0">
                <a:solidFill>
                  <a:srgbClr val="FF0000"/>
                </a:solidFill>
                <a:latin typeface="Comic Sans MS" pitchFamily="66" charset="0"/>
              </a:rPr>
              <a:t>PROPOSTA </a:t>
            </a:r>
            <a:r>
              <a:rPr lang="it-IT" sz="2700" b="1" dirty="0" err="1" smtClean="0">
                <a:solidFill>
                  <a:srgbClr val="FF0000"/>
                </a:solidFill>
                <a:latin typeface="Comic Sans MS" pitchFamily="66" charset="0"/>
              </a:rPr>
              <a:t>DI</a:t>
            </a:r>
            <a:r>
              <a:rPr lang="it-IT" sz="2700" b="1" dirty="0" smtClean="0">
                <a:solidFill>
                  <a:srgbClr val="FF0000"/>
                </a:solidFill>
                <a:latin typeface="Comic Sans MS" pitchFamily="66" charset="0"/>
              </a:rPr>
              <a:t> GRIGLIA </a:t>
            </a:r>
            <a:r>
              <a:rPr lang="it-IT" sz="2700" b="1" dirty="0" err="1" smtClean="0">
                <a:solidFill>
                  <a:srgbClr val="FF0000"/>
                </a:solidFill>
                <a:latin typeface="Comic Sans MS" pitchFamily="66" charset="0"/>
              </a:rPr>
              <a:t>DI</a:t>
            </a:r>
            <a:r>
              <a:rPr lang="it-IT" sz="2700" b="1" dirty="0" smtClean="0">
                <a:solidFill>
                  <a:srgbClr val="FF0000"/>
                </a:solidFill>
                <a:latin typeface="Comic Sans MS" pitchFamily="66" charset="0"/>
              </a:rPr>
              <a:t> </a:t>
            </a:r>
            <a:r>
              <a:rPr lang="it-IT" sz="2700" b="1" dirty="0" smtClean="0">
                <a:solidFill>
                  <a:srgbClr val="FF0000"/>
                </a:solidFill>
                <a:latin typeface="Comic Sans MS" pitchFamily="66" charset="0"/>
              </a:rPr>
              <a:t>VALUTAZIONE</a:t>
            </a:r>
            <a:br>
              <a:rPr lang="it-IT" sz="2700" b="1" dirty="0" smtClean="0">
                <a:solidFill>
                  <a:srgbClr val="FF0000"/>
                </a:solidFill>
                <a:latin typeface="Comic Sans MS" pitchFamily="66" charset="0"/>
              </a:rPr>
            </a:br>
            <a:r>
              <a:rPr lang="it-IT" sz="1600" b="1" dirty="0" smtClean="0">
                <a:latin typeface="Comic Sans MS" pitchFamily="66" charset="0"/>
              </a:rPr>
              <a:t>a cura della Prof.ssa Lauria Barbara</a:t>
            </a:r>
            <a:r>
              <a:rPr lang="it-IT" sz="1600" b="1" dirty="0" smtClean="0">
                <a:latin typeface="Comic Sans MS" pitchFamily="66" charset="0"/>
              </a:rPr>
              <a:t>  </a:t>
            </a:r>
            <a:r>
              <a:rPr lang="it-IT" sz="1600" b="1" dirty="0" smtClean="0">
                <a:latin typeface="Comic Sans MS" pitchFamily="66" charset="0"/>
              </a:rPr>
              <a:t/>
            </a:r>
            <a:br>
              <a:rPr lang="it-IT" sz="1600" b="1" dirty="0" smtClean="0">
                <a:latin typeface="Comic Sans MS" pitchFamily="66" charset="0"/>
              </a:rPr>
            </a:br>
            <a:r>
              <a:rPr lang="it-IT" sz="1600" b="1" dirty="0" smtClean="0">
                <a:latin typeface="Comic Sans MS" pitchFamily="66" charset="0"/>
              </a:rPr>
              <a:t/>
            </a:r>
            <a:br>
              <a:rPr lang="it-IT" sz="1600" b="1" dirty="0" smtClean="0">
                <a:latin typeface="Comic Sans MS" pitchFamily="66" charset="0"/>
              </a:rPr>
            </a:br>
            <a:r>
              <a:rPr lang="it-IT" sz="1400" b="1" dirty="0" smtClean="0">
                <a:solidFill>
                  <a:srgbClr val="FF0000"/>
                </a:solidFill>
                <a:latin typeface="Comic Sans MS" pitchFamily="66" charset="0"/>
              </a:rPr>
              <a:t>Indicatori </a:t>
            </a:r>
            <a:r>
              <a:rPr lang="it-IT" sz="1400" b="1" dirty="0" smtClean="0">
                <a:solidFill>
                  <a:srgbClr val="FF0000"/>
                </a:solidFill>
                <a:latin typeface="Comic Sans MS" pitchFamily="66" charset="0"/>
              </a:rPr>
              <a:t>e Descrittori </a:t>
            </a:r>
            <a:r>
              <a:rPr lang="it-IT" sz="1400" b="1" dirty="0" smtClean="0">
                <a:latin typeface="Comic Sans MS" pitchFamily="66" charset="0"/>
              </a:rPr>
              <a:t/>
            </a:r>
            <a:br>
              <a:rPr lang="it-IT" sz="1400" b="1" dirty="0" smtClean="0">
                <a:latin typeface="Comic Sans MS" pitchFamily="66" charset="0"/>
              </a:rPr>
            </a:br>
            <a:r>
              <a:rPr lang="it-IT" sz="1400" b="1" dirty="0" smtClean="0">
                <a:latin typeface="Comic Sans MS" pitchFamily="66" charset="0"/>
              </a:rPr>
              <a:t/>
            </a:r>
            <a:br>
              <a:rPr lang="it-IT" sz="1400" b="1" dirty="0" smtClean="0">
                <a:latin typeface="Comic Sans MS" pitchFamily="66" charset="0"/>
              </a:rPr>
            </a:br>
            <a:r>
              <a:rPr lang="it-IT" sz="1400" b="1" dirty="0" smtClean="0">
                <a:latin typeface="Comic Sans MS" pitchFamily="66" charset="0"/>
              </a:rPr>
              <a:t>I.P.S.I.A</a:t>
            </a:r>
            <a:r>
              <a:rPr lang="it-IT" sz="1400" b="1" dirty="0" smtClean="0">
                <a:latin typeface="Comic Sans MS" pitchFamily="66" charset="0"/>
              </a:rPr>
              <a:t>. “Efesto” – Biancavilla</a:t>
            </a:r>
            <a:r>
              <a:rPr lang="it-IT" sz="1400" b="1" dirty="0" smtClean="0">
                <a:solidFill>
                  <a:srgbClr val="FF0000"/>
                </a:solidFill>
                <a:latin typeface="Comic Sans MS" pitchFamily="66" charset="0"/>
              </a:rPr>
              <a:t/>
            </a:r>
            <a:br>
              <a:rPr lang="it-IT" sz="1400" b="1" dirty="0" smtClean="0">
                <a:solidFill>
                  <a:srgbClr val="FF0000"/>
                </a:solidFill>
                <a:latin typeface="Comic Sans MS" pitchFamily="66" charset="0"/>
              </a:rPr>
            </a:br>
            <a:r>
              <a:rPr lang="it-IT" sz="1400" b="1" dirty="0" smtClean="0">
                <a:solidFill>
                  <a:srgbClr val="FF0000"/>
                </a:solidFill>
                <a:latin typeface="Comic Sans MS" pitchFamily="66" charset="0"/>
              </a:rPr>
              <a:t/>
            </a:r>
            <a:br>
              <a:rPr lang="it-IT" sz="1400" b="1" dirty="0" smtClean="0">
                <a:solidFill>
                  <a:srgbClr val="FF0000"/>
                </a:solidFill>
                <a:latin typeface="Comic Sans MS" pitchFamily="66" charset="0"/>
              </a:rPr>
            </a:br>
            <a:r>
              <a:rPr lang="it-IT" sz="1400" b="1" dirty="0" smtClean="0">
                <a:solidFill>
                  <a:srgbClr val="FF0000"/>
                </a:solidFill>
                <a:latin typeface="Comic Sans MS" pitchFamily="66" charset="0"/>
              </a:rPr>
              <a:t>INDICATORI GENERALI</a:t>
            </a:r>
            <a:br>
              <a:rPr lang="it-IT" sz="1400" b="1" dirty="0" smtClean="0">
                <a:solidFill>
                  <a:srgbClr val="FF0000"/>
                </a:solidFill>
                <a:latin typeface="Comic Sans MS" pitchFamily="66" charset="0"/>
              </a:rPr>
            </a:br>
            <a:r>
              <a:rPr lang="it-IT" sz="1400" b="1" dirty="0" smtClean="0">
                <a:solidFill>
                  <a:srgbClr val="FF0000"/>
                </a:solidFill>
                <a:latin typeface="Comic Sans MS" pitchFamily="66" charset="0"/>
              </a:rPr>
              <a:t/>
            </a:r>
            <a:br>
              <a:rPr lang="it-IT" sz="1400" b="1" dirty="0" smtClean="0">
                <a:solidFill>
                  <a:srgbClr val="FF0000"/>
                </a:solidFill>
                <a:latin typeface="Comic Sans MS" pitchFamily="66" charset="0"/>
              </a:rPr>
            </a:br>
            <a:endParaRPr lang="it-IT" sz="1400" b="1" dirty="0">
              <a:solidFill>
                <a:srgbClr val="FF0000"/>
              </a:solidFill>
              <a:latin typeface="Comic Sans MS" pitchFamily="66" charset="0"/>
            </a:endParaRPr>
          </a:p>
        </p:txBody>
      </p:sp>
      <p:graphicFrame>
        <p:nvGraphicFramePr>
          <p:cNvPr id="3" name="Tabella 2"/>
          <p:cNvGraphicFramePr>
            <a:graphicFrameLocks noGrp="1"/>
          </p:cNvGraphicFramePr>
          <p:nvPr/>
        </p:nvGraphicFramePr>
        <p:xfrm>
          <a:off x="1475656" y="2348880"/>
          <a:ext cx="6096000" cy="3868381"/>
        </p:xfrm>
        <a:graphic>
          <a:graphicData uri="http://schemas.openxmlformats.org/drawingml/2006/table">
            <a:tbl>
              <a:tblPr/>
              <a:tblGrid>
                <a:gridCol w="1145962"/>
                <a:gridCol w="862606"/>
                <a:gridCol w="849528"/>
                <a:gridCol w="849528"/>
                <a:gridCol w="923636"/>
                <a:gridCol w="923636"/>
                <a:gridCol w="541104"/>
              </a:tblGrid>
              <a:tr h="249953">
                <a:tc>
                  <a:txBody>
                    <a:bodyPr/>
                    <a:lstStyle/>
                    <a:p>
                      <a:pPr algn="l">
                        <a:lnSpc>
                          <a:spcPct val="115000"/>
                        </a:lnSpc>
                        <a:spcAft>
                          <a:spcPts val="0"/>
                        </a:spcAft>
                      </a:pPr>
                      <a:r>
                        <a:rPr lang="it-IT" sz="700" b="1" dirty="0">
                          <a:highlight>
                            <a:srgbClr val="FFFF00"/>
                          </a:highlight>
                          <a:latin typeface="Times New Roman"/>
                          <a:ea typeface="Times New Roman"/>
                          <a:cs typeface="Times New Roman"/>
                        </a:rPr>
                        <a:t>INDICATORI</a:t>
                      </a:r>
                      <a:endParaRPr lang="it-IT" sz="1000" dirty="0">
                        <a:latin typeface="Calibri"/>
                        <a:ea typeface="Times New Roman"/>
                        <a:cs typeface="Times New Roman"/>
                      </a:endParaRPr>
                    </a:p>
                    <a:p>
                      <a:pPr algn="l">
                        <a:lnSpc>
                          <a:spcPct val="115000"/>
                        </a:lnSpc>
                        <a:spcAft>
                          <a:spcPts val="0"/>
                        </a:spcAft>
                      </a:pPr>
                      <a:r>
                        <a:rPr lang="it-IT" sz="700" b="1" dirty="0">
                          <a:highlight>
                            <a:srgbClr val="FFFF00"/>
                          </a:highlight>
                          <a:latin typeface="Times New Roman"/>
                          <a:ea typeface="Times New Roman"/>
                          <a:cs typeface="Times New Roman"/>
                        </a:rPr>
                        <a:t>GENERALI</a:t>
                      </a:r>
                      <a:endParaRPr lang="it-IT" sz="1000" dirty="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a:lnSpc>
                          <a:spcPct val="115000"/>
                        </a:lnSpc>
                        <a:spcAft>
                          <a:spcPts val="0"/>
                        </a:spcAft>
                      </a:pPr>
                      <a:r>
                        <a:rPr lang="it-IT" sz="700" b="1" dirty="0">
                          <a:highlight>
                            <a:srgbClr val="FFFF00"/>
                          </a:highlight>
                          <a:latin typeface="Times New Roman"/>
                          <a:ea typeface="Times New Roman"/>
                          <a:cs typeface="Times New Roman"/>
                        </a:rPr>
                        <a:t>DESCRITTORI</a:t>
                      </a:r>
                      <a:endParaRPr lang="it-IT" sz="1000" dirty="0">
                        <a:latin typeface="Calibri"/>
                        <a:ea typeface="Times New Roman"/>
                        <a:cs typeface="Times New Roman"/>
                      </a:endParaRPr>
                    </a:p>
                    <a:p>
                      <a:pPr algn="l">
                        <a:lnSpc>
                          <a:spcPct val="115000"/>
                        </a:lnSpc>
                        <a:spcAft>
                          <a:spcPts val="0"/>
                        </a:spcAft>
                      </a:pPr>
                      <a:r>
                        <a:rPr lang="it-IT" sz="700" b="1" dirty="0">
                          <a:highlight>
                            <a:srgbClr val="FFFF00"/>
                          </a:highlight>
                          <a:latin typeface="Times New Roman"/>
                          <a:ea typeface="Times New Roman"/>
                          <a:cs typeface="Times New Roman"/>
                        </a:rPr>
                        <a:t>(MAX 60 pt)</a:t>
                      </a:r>
                      <a:endParaRPr lang="it-IT" sz="1000" dirty="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124976">
                <a:tc rowSpan="2">
                  <a:txBody>
                    <a:bodyPr/>
                    <a:lstStyle/>
                    <a:p>
                      <a:pPr algn="l">
                        <a:lnSpc>
                          <a:spcPct val="115000"/>
                        </a:lnSpc>
                        <a:spcAft>
                          <a:spcPts val="0"/>
                        </a:spcAft>
                      </a:pPr>
                      <a:r>
                        <a:rPr lang="it-IT" sz="700" b="1">
                          <a:latin typeface="Times New Roman"/>
                          <a:ea typeface="Times New Roman"/>
                          <a:cs typeface="Times New Roman"/>
                        </a:rPr>
                        <a:t>Ideazione, pianificazione e organizzazione del testo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929">
                <a:tc vMerge="1">
                  <a:txBody>
                    <a:bodyPr/>
                    <a:lstStyle/>
                    <a:p>
                      <a:endParaRPr lang="it-IT"/>
                    </a:p>
                  </a:txBody>
                  <a:tcPr/>
                </a:tc>
                <a:tc>
                  <a:txBody>
                    <a:bodyPr/>
                    <a:lstStyle/>
                    <a:p>
                      <a:pPr algn="l">
                        <a:lnSpc>
                          <a:spcPct val="115000"/>
                        </a:lnSpc>
                        <a:spcAft>
                          <a:spcPts val="0"/>
                        </a:spcAft>
                      </a:pPr>
                      <a:r>
                        <a:rPr lang="it-IT" sz="700">
                          <a:latin typeface="Times New Roman"/>
                          <a:ea typeface="Times New Roman"/>
                          <a:cs typeface="Times New Roman"/>
                        </a:rPr>
                        <a:t>Perfettamente organica e ben strutturata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Quasi sempre organica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Schematica ma nel complesso organizzata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Con qualche incongruenza e disorganicità</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Disordinata e confusa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Inesistente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gn="l">
                        <a:lnSpc>
                          <a:spcPct val="115000"/>
                        </a:lnSpc>
                        <a:spcAft>
                          <a:spcPts val="0"/>
                        </a:spcAft>
                      </a:pPr>
                      <a:r>
                        <a:rPr lang="it-IT" sz="700" b="1">
                          <a:latin typeface="Times New Roman"/>
                          <a:ea typeface="Times New Roman"/>
                          <a:cs typeface="Times New Roman"/>
                        </a:rPr>
                        <a:t>Coesione e coerenza testuale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906">
                <a:tc vMerge="1">
                  <a:txBody>
                    <a:bodyPr/>
                    <a:lstStyle/>
                    <a:p>
                      <a:endParaRPr lang="it-IT"/>
                    </a:p>
                  </a:txBody>
                  <a:tcPr/>
                </a:tc>
                <a:tc>
                  <a:txBody>
                    <a:bodyPr/>
                    <a:lstStyle/>
                    <a:p>
                      <a:pPr algn="l">
                        <a:lnSpc>
                          <a:spcPct val="115000"/>
                        </a:lnSpc>
                        <a:spcAft>
                          <a:spcPts val="0"/>
                        </a:spcAft>
                      </a:pPr>
                      <a:r>
                        <a:rPr lang="it-IT" sz="700">
                          <a:latin typeface="Times New Roman"/>
                          <a:ea typeface="Times New Roman"/>
                          <a:cs typeface="Times New Roman"/>
                        </a:rPr>
                        <a:t>Perfettamente e pienamente organica, coerente e coesa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Quasi sempre coerente e coesa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Schematica ma nel complesso coerente e coesa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Con qualche incongruenza </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Gravemente incoerente e disomogenea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Inesistente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gn="l">
                        <a:lnSpc>
                          <a:spcPct val="115000"/>
                        </a:lnSpc>
                        <a:spcAft>
                          <a:spcPts val="0"/>
                        </a:spcAft>
                      </a:pPr>
                      <a:r>
                        <a:rPr lang="it-IT" sz="700" b="1">
                          <a:latin typeface="Times New Roman"/>
                          <a:ea typeface="Times New Roman"/>
                          <a:cs typeface="Times New Roman"/>
                        </a:rPr>
                        <a:t>Ricchezza e padronanza lessicale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906">
                <a:tc vMerge="1">
                  <a:txBody>
                    <a:bodyPr/>
                    <a:lstStyle/>
                    <a:p>
                      <a:endParaRPr lang="it-IT"/>
                    </a:p>
                  </a:txBody>
                  <a:tcPr/>
                </a:tc>
                <a:tc>
                  <a:txBody>
                    <a:bodyPr/>
                    <a:lstStyle/>
                    <a:p>
                      <a:pPr algn="l">
                        <a:lnSpc>
                          <a:spcPct val="115000"/>
                        </a:lnSpc>
                        <a:spcAft>
                          <a:spcPts val="0"/>
                        </a:spcAft>
                      </a:pPr>
                      <a:r>
                        <a:rPr lang="it-IT" sz="700">
                          <a:latin typeface="Times New Roman"/>
                          <a:ea typeface="Times New Roman"/>
                          <a:cs typeface="Times New Roman"/>
                        </a:rPr>
                        <a:t>Eccellente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Complessivamente adeguata ed 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Sufficientemente adeguata e chiara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Generica e con diverse improprietà ed imprecisioni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Gravemente approssimativa, inadeguata ed inappropriata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Inesistente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gn="l">
                        <a:lnSpc>
                          <a:spcPct val="115000"/>
                        </a:lnSpc>
                        <a:spcAft>
                          <a:spcPts val="0"/>
                        </a:spcAft>
                      </a:pPr>
                      <a:r>
                        <a:rPr lang="it-IT" sz="700" b="1">
                          <a:latin typeface="Times New Roman"/>
                          <a:ea typeface="Times New Roman"/>
                          <a:cs typeface="Times New Roman"/>
                        </a:rPr>
                        <a:t>Correttezza grammaticale (ortografia, morfologia, sintassi); uso corretto ed efficace della punteggiatura.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906">
                <a:tc vMerge="1">
                  <a:txBody>
                    <a:bodyPr/>
                    <a:lstStyle/>
                    <a:p>
                      <a:endParaRPr lang="it-IT"/>
                    </a:p>
                  </a:txBody>
                  <a:tcPr/>
                </a:tc>
                <a:tc>
                  <a:txBody>
                    <a:bodyPr/>
                    <a:lstStyle/>
                    <a:p>
                      <a:pPr algn="l">
                        <a:lnSpc>
                          <a:spcPct val="115000"/>
                        </a:lnSpc>
                        <a:spcAft>
                          <a:spcPts val="0"/>
                        </a:spcAft>
                      </a:pPr>
                      <a:r>
                        <a:rPr lang="it-IT" sz="700">
                          <a:latin typeface="Times New Roman"/>
                          <a:ea typeface="Times New Roman"/>
                          <a:cs typeface="Times New Roman"/>
                        </a:rPr>
                        <a:t>Eccellente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Curata, corretta e fluida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it-IT" sz="700">
                          <a:latin typeface="Times New Roman"/>
                          <a:ea typeface="Times New Roman"/>
                          <a:cs typeface="Times New Roman"/>
                        </a:rPr>
                        <a:t>Appropriata e nel complesso corretta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it-IT" sz="700">
                          <a:latin typeface="Times New Roman"/>
                          <a:ea typeface="Times New Roman"/>
                          <a:cs typeface="Times New Roman"/>
                        </a:rPr>
                        <a:t>Elementare e con qualche errore ed imprecisione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it-IT" sz="700">
                          <a:latin typeface="Times New Roman"/>
                          <a:ea typeface="Times New Roman"/>
                          <a:cs typeface="Times New Roman"/>
                        </a:rPr>
                        <a:t>Trascurata e scorretta </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it-IT" sz="700">
                          <a:latin typeface="Times New Roman"/>
                          <a:ea typeface="Times New Roman"/>
                          <a:cs typeface="Times New Roman"/>
                        </a:rPr>
                        <a:t>Assente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gn="l">
                        <a:lnSpc>
                          <a:spcPct val="115000"/>
                        </a:lnSpc>
                        <a:spcAft>
                          <a:spcPts val="0"/>
                        </a:spcAft>
                      </a:pPr>
                      <a:r>
                        <a:rPr lang="it-IT" sz="700" b="1">
                          <a:latin typeface="Times New Roman"/>
                          <a:ea typeface="Times New Roman"/>
                          <a:cs typeface="Times New Roman"/>
                        </a:rPr>
                        <a:t>Ampiezza e precisione delle conoscenze e dei riferimenti culturali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929">
                <a:tc vMerge="1">
                  <a:txBody>
                    <a:bodyPr/>
                    <a:lstStyle/>
                    <a:p>
                      <a:endParaRPr lang="it-IT"/>
                    </a:p>
                  </a:txBody>
                  <a:tcPr/>
                </a:tc>
                <a:tc>
                  <a:txBody>
                    <a:bodyPr/>
                    <a:lstStyle/>
                    <a:p>
                      <a:pPr algn="l">
                        <a:lnSpc>
                          <a:spcPct val="115000"/>
                        </a:lnSpc>
                        <a:spcAft>
                          <a:spcPts val="0"/>
                        </a:spcAft>
                      </a:pPr>
                      <a:r>
                        <a:rPr lang="it-IT" sz="700">
                          <a:latin typeface="Times New Roman"/>
                          <a:ea typeface="Times New Roman"/>
                          <a:cs typeface="Times New Roman"/>
                        </a:rPr>
                        <a:t>Approfondita, ricca e pertinente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Valida, corretta e perlopiù completa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Generica/</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Sufficiente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Poco articolata/</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Superficiale/</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Limitata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Appena accennata/</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Inadeguata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Assente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gn="l">
                        <a:lnSpc>
                          <a:spcPct val="115000"/>
                        </a:lnSpc>
                        <a:spcAft>
                          <a:spcPts val="0"/>
                        </a:spcAft>
                      </a:pPr>
                      <a:r>
                        <a:rPr lang="it-IT" sz="700" b="1">
                          <a:latin typeface="Times New Roman"/>
                          <a:ea typeface="Times New Roman"/>
                          <a:cs typeface="Times New Roman"/>
                        </a:rPr>
                        <a:t>Espressione di giudizi critici e valutazione personale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043">
                <a:tc vMerge="1">
                  <a:txBody>
                    <a:bodyPr/>
                    <a:lstStyle/>
                    <a:p>
                      <a:endParaRPr lang="it-IT"/>
                    </a:p>
                  </a:txBody>
                  <a:tcPr/>
                </a:tc>
                <a:tc>
                  <a:txBody>
                    <a:bodyPr/>
                    <a:lstStyle/>
                    <a:p>
                      <a:pPr algn="l">
                        <a:lnSpc>
                          <a:spcPct val="115000"/>
                        </a:lnSpc>
                        <a:spcAft>
                          <a:spcPts val="0"/>
                        </a:spcAft>
                      </a:pPr>
                      <a:r>
                        <a:rPr lang="it-IT" sz="700">
                          <a:latin typeface="Times New Roman"/>
                          <a:ea typeface="Times New Roman"/>
                          <a:cs typeface="Times New Roman"/>
                        </a:rPr>
                        <a:t>Pienamente valida e originale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Significativa/</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Convincente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Essenzialmente valida e pertinente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Incongruente/</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Generica/ Limitata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Scarsa/</a:t>
                      </a:r>
                      <a:endParaRPr lang="it-IT" sz="1000">
                        <a:latin typeface="Calibri"/>
                        <a:ea typeface="Times New Roman"/>
                        <a:cs typeface="Times New Roman"/>
                      </a:endParaRPr>
                    </a:p>
                    <a:p>
                      <a:pPr algn="l">
                        <a:lnSpc>
                          <a:spcPct val="115000"/>
                        </a:lnSpc>
                        <a:spcAft>
                          <a:spcPts val="0"/>
                        </a:spcAft>
                      </a:pPr>
                      <a:r>
                        <a:rPr lang="it-IT" sz="700">
                          <a:latin typeface="Times New Roman"/>
                          <a:ea typeface="Times New Roman"/>
                          <a:cs typeface="Times New Roman"/>
                        </a:rPr>
                        <a:t>Insufficiente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it-IT" sz="700">
                          <a:latin typeface="Times New Roman"/>
                          <a:ea typeface="Times New Roman"/>
                          <a:cs typeface="Times New Roman"/>
                        </a:rPr>
                        <a:t>Assente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953">
                <a:tc>
                  <a:txBody>
                    <a:bodyPr/>
                    <a:lstStyle/>
                    <a:p>
                      <a:pPr algn="l">
                        <a:lnSpc>
                          <a:spcPct val="115000"/>
                        </a:lnSpc>
                        <a:spcAft>
                          <a:spcPts val="0"/>
                        </a:spcAft>
                      </a:pPr>
                      <a:r>
                        <a:rPr lang="it-IT" sz="700" b="1">
                          <a:latin typeface="Times New Roman"/>
                          <a:ea typeface="Times New Roman"/>
                          <a:cs typeface="Times New Roman"/>
                        </a:rPr>
                        <a:t>PUNTEGGIO PARTE GENERALE</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it-IT" sz="70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it-IT" sz="70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it-IT" sz="700" dirty="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it-IT" sz="700" dirty="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it-IT" sz="70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it-IT" sz="700" dirty="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432048"/>
          </a:xfrm>
        </p:spPr>
        <p:txBody>
          <a:bodyPr>
            <a:normAutofit fontScale="90000"/>
          </a:bodyPr>
          <a:lstStyle/>
          <a:p>
            <a:r>
              <a:rPr lang="it-IT" sz="1600" b="1" dirty="0" smtClean="0"/>
              <a:t/>
            </a:r>
            <a:br>
              <a:rPr lang="it-IT" sz="1600" b="1" dirty="0" smtClean="0"/>
            </a:br>
            <a:r>
              <a:rPr lang="it-IT" sz="1600" b="1" dirty="0" smtClean="0"/>
              <a:t/>
            </a:r>
            <a:br>
              <a:rPr lang="it-IT" sz="1600" b="1" dirty="0" smtClean="0"/>
            </a:br>
            <a:r>
              <a:rPr lang="it-IT" sz="1600" b="1" dirty="0" smtClean="0"/>
              <a:t/>
            </a:r>
            <a:br>
              <a:rPr lang="it-IT" sz="1600" b="1" dirty="0" smtClean="0"/>
            </a:br>
            <a:r>
              <a:rPr lang="it-IT" sz="1600" b="1" dirty="0" smtClean="0">
                <a:latin typeface="Comic Sans MS" pitchFamily="66" charset="0"/>
              </a:rPr>
              <a:t>TIPOLOGIA A (Analisi e interpretazione di un testo letterario italiano)</a:t>
            </a:r>
            <a:r>
              <a:rPr lang="it-IT" dirty="0" smtClean="0"/>
              <a:t/>
            </a:r>
            <a:br>
              <a:rPr lang="it-IT" dirty="0" smtClean="0"/>
            </a:br>
            <a:endParaRPr lang="it-IT" dirty="0"/>
          </a:p>
        </p:txBody>
      </p:sp>
      <p:graphicFrame>
        <p:nvGraphicFramePr>
          <p:cNvPr id="3" name="Tabella 2"/>
          <p:cNvGraphicFramePr>
            <a:graphicFrameLocks noGrp="1"/>
          </p:cNvGraphicFramePr>
          <p:nvPr/>
        </p:nvGraphicFramePr>
        <p:xfrm>
          <a:off x="1524000" y="1196753"/>
          <a:ext cx="6096000" cy="3856940"/>
        </p:xfrm>
        <a:graphic>
          <a:graphicData uri="http://schemas.openxmlformats.org/drawingml/2006/table">
            <a:tbl>
              <a:tblPr/>
              <a:tblGrid>
                <a:gridCol w="1145962"/>
                <a:gridCol w="862606"/>
                <a:gridCol w="849528"/>
                <a:gridCol w="849528"/>
                <a:gridCol w="923636"/>
                <a:gridCol w="923636"/>
                <a:gridCol w="541104"/>
              </a:tblGrid>
              <a:tr h="296688">
                <a:tc>
                  <a:txBody>
                    <a:bodyPr/>
                    <a:lstStyle/>
                    <a:p>
                      <a:pPr algn="ctr">
                        <a:lnSpc>
                          <a:spcPct val="115000"/>
                        </a:lnSpc>
                        <a:spcAft>
                          <a:spcPts val="0"/>
                        </a:spcAft>
                      </a:pPr>
                      <a:r>
                        <a:rPr lang="it-IT" sz="700" b="1" dirty="0">
                          <a:highlight>
                            <a:srgbClr val="FFFF00"/>
                          </a:highlight>
                          <a:latin typeface="Times New Roman"/>
                          <a:ea typeface="Times New Roman"/>
                          <a:cs typeface="Times New Roman"/>
                        </a:rPr>
                        <a:t>INDICATORI SPECIFICI</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ctr">
                        <a:lnSpc>
                          <a:spcPct val="115000"/>
                        </a:lnSpc>
                        <a:spcAft>
                          <a:spcPts val="0"/>
                        </a:spcAft>
                      </a:pPr>
                      <a:r>
                        <a:rPr lang="it-IT" sz="700" b="1" dirty="0">
                          <a:highlight>
                            <a:srgbClr val="FFFF00"/>
                          </a:highlight>
                          <a:latin typeface="Times New Roman"/>
                          <a:ea typeface="Times New Roman"/>
                          <a:cs typeface="Times New Roman"/>
                        </a:rPr>
                        <a:t>DESCRITTORI</a:t>
                      </a:r>
                      <a:endParaRPr lang="it-IT" sz="1000" dirty="0">
                        <a:latin typeface="Calibri"/>
                        <a:ea typeface="Times New Roman"/>
                        <a:cs typeface="Times New Roman"/>
                      </a:endParaRPr>
                    </a:p>
                    <a:p>
                      <a:pPr algn="ctr">
                        <a:lnSpc>
                          <a:spcPct val="115000"/>
                        </a:lnSpc>
                        <a:spcAft>
                          <a:spcPts val="0"/>
                        </a:spcAft>
                      </a:pPr>
                      <a:r>
                        <a:rPr lang="it-IT" sz="700" b="1" dirty="0">
                          <a:highlight>
                            <a:srgbClr val="FFFF00"/>
                          </a:highlight>
                          <a:latin typeface="Times New Roman"/>
                          <a:ea typeface="Times New Roman"/>
                          <a:cs typeface="Times New Roman"/>
                        </a:rPr>
                        <a:t>(MAX 40 pt)</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148343">
                <a:tc rowSpan="2">
                  <a:txBody>
                    <a:bodyPr/>
                    <a:lstStyle/>
                    <a:p>
                      <a:pPr>
                        <a:lnSpc>
                          <a:spcPct val="115000"/>
                        </a:lnSpc>
                        <a:spcAft>
                          <a:spcPts val="0"/>
                        </a:spcAft>
                      </a:pPr>
                      <a:r>
                        <a:rPr lang="it-IT" sz="700" b="1">
                          <a:latin typeface="Times New Roman"/>
                          <a:ea typeface="Times New Roman"/>
                          <a:cs typeface="Times New Roman"/>
                        </a:rPr>
                        <a:t>Rispetto dei vincoli posti dalla consegna (ad esempio, indicazioni di massima circa la lunghezza del testo – se presenti – o indicazioni circa la forma parafrasata o sintetica della rielaborazione)</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6752">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Preciso ed approfondito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Soddisfacente/</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Puntuale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Parziale /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Carente / </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Insufficiente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Molto scarso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Nullo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43">
                <a:tc>
                  <a:txBody>
                    <a:bodyPr/>
                    <a:lstStyle/>
                    <a:p>
                      <a:pPr>
                        <a:lnSpc>
                          <a:spcPct val="115000"/>
                        </a:lnSpc>
                        <a:spcAft>
                          <a:spcPts val="0"/>
                        </a:spcAft>
                      </a:pPr>
                      <a:endParaRPr lang="it-IT" sz="70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376">
                <a:tc>
                  <a:txBody>
                    <a:bodyPr/>
                    <a:lstStyle/>
                    <a:p>
                      <a:pPr>
                        <a:lnSpc>
                          <a:spcPct val="115000"/>
                        </a:lnSpc>
                        <a:spcAft>
                          <a:spcPts val="0"/>
                        </a:spcAft>
                      </a:pPr>
                      <a:r>
                        <a:rPr lang="it-IT" sz="700" b="1">
                          <a:latin typeface="Times New Roman"/>
                          <a:ea typeface="Times New Roman"/>
                          <a:cs typeface="Times New Roman"/>
                        </a:rPr>
                        <a:t>Capacità di comprendere il testo nel senso complessivo e nei suoi snodi tematici e stilistici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Eccellente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Valida e 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Sufficientemente adeguata e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Con diverse improprietà ed imprecisioni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Gravemente inadeguata ed inappropriata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Inesistente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43">
                <a:tc>
                  <a:txBody>
                    <a:bodyPr/>
                    <a:lstStyle/>
                    <a:p>
                      <a:pPr>
                        <a:lnSpc>
                          <a:spcPct val="115000"/>
                        </a:lnSpc>
                        <a:spcAft>
                          <a:spcPts val="0"/>
                        </a:spcAft>
                      </a:pPr>
                      <a:endParaRPr lang="it-IT" sz="70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376">
                <a:tc>
                  <a:txBody>
                    <a:bodyPr/>
                    <a:lstStyle/>
                    <a:p>
                      <a:pPr>
                        <a:lnSpc>
                          <a:spcPct val="115000"/>
                        </a:lnSpc>
                        <a:spcAft>
                          <a:spcPts val="0"/>
                        </a:spcAft>
                      </a:pPr>
                      <a:r>
                        <a:rPr lang="it-IT" sz="700" b="1">
                          <a:latin typeface="Times New Roman"/>
                          <a:ea typeface="Times New Roman"/>
                          <a:cs typeface="Times New Roman"/>
                        </a:rPr>
                        <a:t>Puntualità nell’analisi lessicale, sintattica, stilistica e retorica (se richiesta)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Eccellente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Valida e 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Sufficientemente adeguata e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Con diverse improprietà ed imprecisioni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Gravemente inadeguata ed inappropriata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Inesistente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43">
                <a:tc>
                  <a:txBody>
                    <a:bodyPr/>
                    <a:lstStyle/>
                    <a:p>
                      <a:pPr>
                        <a:lnSpc>
                          <a:spcPct val="115000"/>
                        </a:lnSpc>
                        <a:spcAft>
                          <a:spcPts val="0"/>
                        </a:spcAft>
                      </a:pPr>
                      <a:endParaRPr lang="it-IT" sz="700">
                        <a:latin typeface="Times New Roman"/>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376">
                <a:tc>
                  <a:txBody>
                    <a:bodyPr/>
                    <a:lstStyle/>
                    <a:p>
                      <a:pPr>
                        <a:lnSpc>
                          <a:spcPct val="115000"/>
                        </a:lnSpc>
                        <a:spcAft>
                          <a:spcPts val="0"/>
                        </a:spcAft>
                      </a:pPr>
                      <a:r>
                        <a:rPr lang="it-IT" sz="700" b="1">
                          <a:latin typeface="Times New Roman"/>
                          <a:ea typeface="Times New Roman"/>
                          <a:cs typeface="Times New Roman"/>
                        </a:rPr>
                        <a:t>Interpretazione corretta e articolata del testo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Articolata, approfondita, con validi apporti critici personali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Presente, abbastanza articolata, con revisione personale </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Generica e non sempre presente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Poco articolata/</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Superficiale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Del tutto incoerente/</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Spesso assente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dirty="0">
                          <a:latin typeface="Times New Roman"/>
                          <a:ea typeface="Times New Roman"/>
                          <a:cs typeface="Times New Roman"/>
                        </a:rPr>
                        <a:t>Assente</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sz="1600" b="1" dirty="0" smtClean="0"/>
              <a:t/>
            </a:r>
            <a:br>
              <a:rPr lang="it-IT" sz="1600" b="1" dirty="0" smtClean="0"/>
            </a:br>
            <a:r>
              <a:rPr lang="it-IT" sz="1600" b="1" dirty="0" smtClean="0"/>
              <a:t/>
            </a:r>
            <a:br>
              <a:rPr lang="it-IT" sz="1600" b="1" dirty="0" smtClean="0"/>
            </a:br>
            <a:r>
              <a:rPr lang="it-IT" sz="1600" b="1" dirty="0" smtClean="0">
                <a:latin typeface="Comic Sans MS" pitchFamily="66" charset="0"/>
              </a:rPr>
              <a:t>TIPOLOGIA B (Analisi e produzione di un testo argomentativo)</a:t>
            </a:r>
            <a:br>
              <a:rPr lang="it-IT" sz="1600" b="1" dirty="0" smtClean="0">
                <a:latin typeface="Comic Sans MS" pitchFamily="66" charset="0"/>
              </a:rPr>
            </a:br>
            <a:endParaRPr lang="it-IT" sz="1600" b="1" dirty="0" smtClean="0">
              <a:latin typeface="Comic Sans MS" pitchFamily="66" charset="0"/>
            </a:endParaRPr>
          </a:p>
        </p:txBody>
      </p:sp>
      <p:graphicFrame>
        <p:nvGraphicFramePr>
          <p:cNvPr id="3" name="Tabella 2"/>
          <p:cNvGraphicFramePr>
            <a:graphicFrameLocks noGrp="1"/>
          </p:cNvGraphicFramePr>
          <p:nvPr/>
        </p:nvGraphicFramePr>
        <p:xfrm>
          <a:off x="1475656" y="1196752"/>
          <a:ext cx="6096000" cy="1874645"/>
        </p:xfrm>
        <a:graphic>
          <a:graphicData uri="http://schemas.openxmlformats.org/drawingml/2006/table">
            <a:tbl>
              <a:tblPr/>
              <a:tblGrid>
                <a:gridCol w="1145962"/>
                <a:gridCol w="862606"/>
                <a:gridCol w="849528"/>
                <a:gridCol w="849528"/>
                <a:gridCol w="923636"/>
                <a:gridCol w="923636"/>
                <a:gridCol w="541104"/>
              </a:tblGrid>
              <a:tr h="249953">
                <a:tc>
                  <a:txBody>
                    <a:bodyPr/>
                    <a:lstStyle/>
                    <a:p>
                      <a:pPr algn="ctr">
                        <a:lnSpc>
                          <a:spcPct val="115000"/>
                        </a:lnSpc>
                        <a:spcAft>
                          <a:spcPts val="0"/>
                        </a:spcAft>
                      </a:pPr>
                      <a:r>
                        <a:rPr lang="it-IT" sz="700" b="1">
                          <a:highlight>
                            <a:srgbClr val="FFFF00"/>
                          </a:highlight>
                          <a:latin typeface="Times New Roman"/>
                          <a:ea typeface="Times New Roman"/>
                          <a:cs typeface="Times New Roman"/>
                        </a:rPr>
                        <a:t>INDICATORI SPECIFICI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ctr">
                        <a:lnSpc>
                          <a:spcPct val="115000"/>
                        </a:lnSpc>
                        <a:spcAft>
                          <a:spcPts val="0"/>
                        </a:spcAft>
                      </a:pPr>
                      <a:r>
                        <a:rPr lang="it-IT" sz="700" b="1">
                          <a:highlight>
                            <a:srgbClr val="FFFF00"/>
                          </a:highlight>
                          <a:latin typeface="Times New Roman"/>
                          <a:ea typeface="Times New Roman"/>
                          <a:cs typeface="Times New Roman"/>
                        </a:rPr>
                        <a:t>DESCRITTORI</a:t>
                      </a:r>
                      <a:endParaRPr lang="it-IT" sz="1000">
                        <a:latin typeface="Calibri"/>
                        <a:ea typeface="Times New Roman"/>
                        <a:cs typeface="Times New Roman"/>
                      </a:endParaRPr>
                    </a:p>
                    <a:p>
                      <a:pPr algn="ctr">
                        <a:lnSpc>
                          <a:spcPct val="115000"/>
                        </a:lnSpc>
                        <a:spcAft>
                          <a:spcPts val="0"/>
                        </a:spcAft>
                      </a:pPr>
                      <a:r>
                        <a:rPr lang="it-IT" sz="700" b="1">
                          <a:highlight>
                            <a:srgbClr val="FFFF00"/>
                          </a:highlight>
                          <a:latin typeface="Times New Roman"/>
                          <a:ea typeface="Times New Roman"/>
                          <a:cs typeface="Times New Roman"/>
                        </a:rPr>
                        <a:t>(MAX 40 pt)</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124976">
                <a:tc rowSpan="2">
                  <a:txBody>
                    <a:bodyPr/>
                    <a:lstStyle/>
                    <a:p>
                      <a:pPr>
                        <a:lnSpc>
                          <a:spcPct val="115000"/>
                        </a:lnSpc>
                        <a:spcAft>
                          <a:spcPts val="0"/>
                        </a:spcAft>
                      </a:pPr>
                      <a:r>
                        <a:rPr lang="it-IT" sz="700" b="1">
                          <a:latin typeface="Times New Roman"/>
                          <a:ea typeface="Times New Roman"/>
                          <a:cs typeface="Times New Roman"/>
                        </a:rPr>
                        <a:t>Individuazione corretta di tesi e argomentazioni presenti nel testo proposto.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929">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Piena e approfondita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Adeguata / Valida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Parziale ma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Carente / </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Insufficiente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Molto scadente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Nulla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nSpc>
                          <a:spcPct val="115000"/>
                        </a:lnSpc>
                        <a:spcAft>
                          <a:spcPts val="0"/>
                        </a:spcAft>
                      </a:pPr>
                      <a:r>
                        <a:rPr lang="it-IT" sz="700" b="1">
                          <a:latin typeface="Times New Roman"/>
                          <a:ea typeface="Times New Roman"/>
                          <a:cs typeface="Times New Roman"/>
                        </a:rPr>
                        <a:t>Capacità di sostenere con coerenza un percorso ragionato  adoperando connettivi pertinenti.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15/14</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13/11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9/6</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906">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Rigorosa e criticamente strutturata e documentata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Ben elaborata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Lineare ma organica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Parzialmente articolata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Disordinata e confusa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Assente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nSpc>
                          <a:spcPct val="115000"/>
                        </a:lnSpc>
                        <a:spcAft>
                          <a:spcPts val="0"/>
                        </a:spcAft>
                      </a:pPr>
                      <a:r>
                        <a:rPr lang="it-IT" sz="700" b="1">
                          <a:latin typeface="Times New Roman"/>
                          <a:ea typeface="Times New Roman"/>
                          <a:cs typeface="Times New Roman"/>
                        </a:rPr>
                        <a:t>Correttezza e congruenza dei riferimenti culturali utilizzati per sostenere l'argomentazione.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15/14</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13/11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9/6</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929">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Pertinente, ampia ed approfondita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Valida e 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Sufficientemente adeguata e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Limitata/</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Superficiale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Frammentaria e molto imprecisa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dirty="0">
                          <a:latin typeface="Times New Roman"/>
                          <a:ea typeface="Times New Roman"/>
                          <a:cs typeface="Times New Roman"/>
                        </a:rPr>
                        <a:t>Inesistente</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itolo 1"/>
          <p:cNvSpPr txBox="1">
            <a:spLocks/>
          </p:cNvSpPr>
          <p:nvPr/>
        </p:nvSpPr>
        <p:spPr>
          <a:xfrm>
            <a:off x="107504" y="3212976"/>
            <a:ext cx="9036496" cy="504056"/>
          </a:xfrm>
          <a:prstGeom prst="rect">
            <a:avLst/>
          </a:prstGeom>
        </p:spPr>
        <p:txBody>
          <a:bodyPr vert="horz" lIns="91440" tIns="45720" rIns="91440" bIns="45720" rtlCol="0" anchor="ctr">
            <a:normAutofit fontScale="25000" lnSpcReduction="20000"/>
          </a:bodyPr>
          <a:lstStyle/>
          <a:p>
            <a:pPr algn="ctr">
              <a:spcBef>
                <a:spcPct val="0"/>
              </a:spcBef>
            </a:pPr>
            <a:r>
              <a:rPr kumimoji="0" lang="it-IT" sz="1600" b="1" i="0" u="none" strike="noStrike" kern="1200" cap="none" spc="0" normalizeH="0" baseline="0" noProof="0" dirty="0" smtClean="0">
                <a:ln>
                  <a:noFill/>
                </a:ln>
                <a:solidFill>
                  <a:schemeClr val="tx1"/>
                </a:solidFill>
                <a:effectLst/>
                <a:uLnTx/>
                <a:uFillTx/>
                <a:latin typeface="+mj-lt"/>
                <a:ea typeface="+mj-ea"/>
                <a:cs typeface="+mj-cs"/>
              </a:rPr>
              <a:t/>
            </a:r>
            <a:br>
              <a:rPr kumimoji="0" lang="it-IT" sz="1600" b="1" i="0" u="none" strike="noStrike" kern="1200" cap="none" spc="0" normalizeH="0" baseline="0" noProof="0" dirty="0" smtClean="0">
                <a:ln>
                  <a:noFill/>
                </a:ln>
                <a:solidFill>
                  <a:schemeClr val="tx1"/>
                </a:solidFill>
                <a:effectLst/>
                <a:uLnTx/>
                <a:uFillTx/>
                <a:latin typeface="+mj-lt"/>
                <a:ea typeface="+mj-ea"/>
                <a:cs typeface="+mj-cs"/>
              </a:rPr>
            </a:br>
            <a:r>
              <a:rPr kumimoji="0" lang="it-IT" sz="1600" b="1" i="0" u="none" strike="noStrike" kern="1200" cap="none" spc="0" normalizeH="0" baseline="0" noProof="0" dirty="0" smtClean="0">
                <a:ln>
                  <a:noFill/>
                </a:ln>
                <a:solidFill>
                  <a:schemeClr val="tx1"/>
                </a:solidFill>
                <a:effectLst/>
                <a:uLnTx/>
                <a:uFillTx/>
                <a:latin typeface="+mj-lt"/>
                <a:ea typeface="+mj-ea"/>
                <a:cs typeface="+mj-cs"/>
              </a:rPr>
              <a:t/>
            </a:r>
            <a:br>
              <a:rPr kumimoji="0" lang="it-IT" sz="1600" b="1" i="0" u="none" strike="noStrike" kern="1200" cap="none" spc="0" normalizeH="0" baseline="0" noProof="0" dirty="0" smtClean="0">
                <a:ln>
                  <a:noFill/>
                </a:ln>
                <a:solidFill>
                  <a:schemeClr val="tx1"/>
                </a:solidFill>
                <a:effectLst/>
                <a:uLnTx/>
                <a:uFillTx/>
                <a:latin typeface="+mj-lt"/>
                <a:ea typeface="+mj-ea"/>
                <a:cs typeface="+mj-cs"/>
              </a:rPr>
            </a:br>
            <a:r>
              <a:rPr kumimoji="0" lang="it-IT" sz="2100" b="1" i="0" u="none" strike="noStrike" kern="1200" cap="none" spc="0" normalizeH="0" baseline="0" noProof="0" dirty="0" smtClean="0">
                <a:ln>
                  <a:noFill/>
                </a:ln>
                <a:solidFill>
                  <a:schemeClr val="tx1"/>
                </a:solidFill>
                <a:effectLst/>
                <a:uLnTx/>
                <a:uFillTx/>
                <a:latin typeface="+mj-lt"/>
                <a:ea typeface="+mj-ea"/>
                <a:cs typeface="+mj-cs"/>
              </a:rPr>
              <a:t/>
            </a:r>
            <a:br>
              <a:rPr kumimoji="0" lang="it-IT" sz="2100" b="1" i="0" u="none" strike="noStrike" kern="1200" cap="none" spc="0" normalizeH="0" baseline="0" noProof="0" dirty="0" smtClean="0">
                <a:ln>
                  <a:noFill/>
                </a:ln>
                <a:solidFill>
                  <a:schemeClr val="tx1"/>
                </a:solidFill>
                <a:effectLst/>
                <a:uLnTx/>
                <a:uFillTx/>
                <a:latin typeface="+mj-lt"/>
                <a:ea typeface="+mj-ea"/>
                <a:cs typeface="+mj-cs"/>
              </a:rPr>
            </a:br>
            <a:r>
              <a:rPr lang="it-IT" sz="5600" b="1" dirty="0" smtClean="0">
                <a:latin typeface="Comic Sans MS" pitchFamily="66" charset="0"/>
                <a:ea typeface="+mj-ea"/>
                <a:cs typeface="+mj-cs"/>
              </a:rPr>
              <a:t>TIPOLOGIA C (Riflessione critica di carattere </a:t>
            </a:r>
            <a:r>
              <a:rPr lang="it-IT" sz="5600" b="1" dirty="0" err="1" smtClean="0">
                <a:latin typeface="Comic Sans MS" pitchFamily="66" charset="0"/>
                <a:ea typeface="+mj-ea"/>
                <a:cs typeface="+mj-cs"/>
              </a:rPr>
              <a:t>espositivo-argomentativo</a:t>
            </a:r>
            <a:r>
              <a:rPr lang="it-IT" sz="5600" b="1" dirty="0" smtClean="0">
                <a:latin typeface="Comic Sans MS" pitchFamily="66" charset="0"/>
                <a:ea typeface="+mj-ea"/>
                <a:cs typeface="+mj-cs"/>
              </a:rPr>
              <a:t> su tematiche di attualità)</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t-IT"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Tabella 4"/>
          <p:cNvGraphicFramePr>
            <a:graphicFrameLocks noGrp="1"/>
          </p:cNvGraphicFramePr>
          <p:nvPr/>
        </p:nvGraphicFramePr>
        <p:xfrm>
          <a:off x="1475656" y="3717032"/>
          <a:ext cx="6096000" cy="2124598"/>
        </p:xfrm>
        <a:graphic>
          <a:graphicData uri="http://schemas.openxmlformats.org/drawingml/2006/table">
            <a:tbl>
              <a:tblPr/>
              <a:tblGrid>
                <a:gridCol w="1145962"/>
                <a:gridCol w="862606"/>
                <a:gridCol w="849528"/>
                <a:gridCol w="849528"/>
                <a:gridCol w="923636"/>
                <a:gridCol w="923636"/>
                <a:gridCol w="541104"/>
              </a:tblGrid>
              <a:tr h="249953">
                <a:tc>
                  <a:txBody>
                    <a:bodyPr/>
                    <a:lstStyle/>
                    <a:p>
                      <a:pPr algn="ctr">
                        <a:lnSpc>
                          <a:spcPct val="115000"/>
                        </a:lnSpc>
                        <a:spcAft>
                          <a:spcPts val="0"/>
                        </a:spcAft>
                      </a:pPr>
                      <a:r>
                        <a:rPr lang="it-IT" sz="700" b="1" dirty="0">
                          <a:highlight>
                            <a:srgbClr val="FFFF00"/>
                          </a:highlight>
                          <a:latin typeface="Times New Roman"/>
                          <a:ea typeface="Times New Roman"/>
                          <a:cs typeface="Times New Roman"/>
                        </a:rPr>
                        <a:t>INDICATORI SPECIFICI</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ctr">
                        <a:lnSpc>
                          <a:spcPct val="115000"/>
                        </a:lnSpc>
                        <a:spcAft>
                          <a:spcPts val="0"/>
                        </a:spcAft>
                      </a:pPr>
                      <a:r>
                        <a:rPr lang="it-IT" sz="700" b="1" dirty="0">
                          <a:highlight>
                            <a:srgbClr val="FFFF00"/>
                          </a:highlight>
                          <a:latin typeface="Times New Roman"/>
                          <a:ea typeface="Times New Roman"/>
                          <a:cs typeface="Times New Roman"/>
                        </a:rPr>
                        <a:t>DESCRITTORI</a:t>
                      </a:r>
                      <a:endParaRPr lang="it-IT" sz="1000" dirty="0">
                        <a:latin typeface="Calibri"/>
                        <a:ea typeface="Times New Roman"/>
                        <a:cs typeface="Times New Roman"/>
                      </a:endParaRPr>
                    </a:p>
                    <a:p>
                      <a:pPr algn="ctr">
                        <a:lnSpc>
                          <a:spcPct val="115000"/>
                        </a:lnSpc>
                        <a:spcAft>
                          <a:spcPts val="0"/>
                        </a:spcAft>
                      </a:pPr>
                      <a:r>
                        <a:rPr lang="it-IT" sz="700" b="1" dirty="0">
                          <a:highlight>
                            <a:srgbClr val="FFFF00"/>
                          </a:highlight>
                          <a:latin typeface="Times New Roman"/>
                          <a:ea typeface="Times New Roman"/>
                          <a:cs typeface="Times New Roman"/>
                        </a:rPr>
                        <a:t>(MAX 40 pt)</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124976">
                <a:tc rowSpan="2">
                  <a:txBody>
                    <a:bodyPr/>
                    <a:lstStyle/>
                    <a:p>
                      <a:pPr>
                        <a:lnSpc>
                          <a:spcPct val="115000"/>
                        </a:lnSpc>
                        <a:spcAft>
                          <a:spcPts val="0"/>
                        </a:spcAft>
                      </a:pPr>
                      <a:r>
                        <a:rPr lang="it-IT" sz="700" b="1">
                          <a:latin typeface="Times New Roman"/>
                          <a:ea typeface="Times New Roman"/>
                          <a:cs typeface="Times New Roman"/>
                        </a:rPr>
                        <a:t>Pertinenza del testo rispetto alla traccia e coerenza nella formulazione del titolo e dell'eventuale paragrafazione.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10/9</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8/7</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6</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5/4</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3/2</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latin typeface="Times New Roman"/>
                          <a:ea typeface="Times New Roman"/>
                          <a:cs typeface="Times New Roman"/>
                        </a:rPr>
                        <a:t>0</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882">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Piena e approfondita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Adeguata / Valida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Parziale ma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Carente / Insufficiente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Molto scadente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Nulla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nSpc>
                          <a:spcPct val="115000"/>
                        </a:lnSpc>
                        <a:spcAft>
                          <a:spcPts val="0"/>
                        </a:spcAft>
                      </a:pPr>
                      <a:r>
                        <a:rPr lang="it-IT" sz="700" b="1">
                          <a:latin typeface="Times New Roman"/>
                          <a:ea typeface="Times New Roman"/>
                          <a:cs typeface="Times New Roman"/>
                        </a:rPr>
                        <a:t>Sviluppo ordinato e lineare dell’esposizione.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15/14</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13/11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9/6</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906">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Perfettamente organico e criticamente strutturato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Ben elaborato e rigoroso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Lineare, schematico  ma organico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Parzialmente articolato/</a:t>
                      </a:r>
                      <a:endParaRPr lang="it-IT" sz="1000">
                        <a:latin typeface="Calibri"/>
                        <a:ea typeface="Times New Roman"/>
                        <a:cs typeface="Times New Roman"/>
                      </a:endParaRPr>
                    </a:p>
                    <a:p>
                      <a:pPr>
                        <a:lnSpc>
                          <a:spcPct val="115000"/>
                        </a:lnSpc>
                        <a:spcAft>
                          <a:spcPts val="0"/>
                        </a:spcAft>
                      </a:pPr>
                      <a:r>
                        <a:rPr lang="it-IT" sz="700">
                          <a:latin typeface="Times New Roman"/>
                          <a:ea typeface="Times New Roman"/>
                          <a:cs typeface="Times New Roman"/>
                        </a:rPr>
                        <a:t>Approssimativo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Disordinato e confuso</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Assente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76">
                <a:tc rowSpan="2">
                  <a:txBody>
                    <a:bodyPr/>
                    <a:lstStyle/>
                    <a:p>
                      <a:pPr>
                        <a:lnSpc>
                          <a:spcPct val="115000"/>
                        </a:lnSpc>
                        <a:spcAft>
                          <a:spcPts val="0"/>
                        </a:spcAft>
                      </a:pPr>
                      <a:r>
                        <a:rPr lang="it-IT" sz="700" b="1">
                          <a:latin typeface="Times New Roman"/>
                          <a:ea typeface="Times New Roman"/>
                          <a:cs typeface="Times New Roman"/>
                        </a:rPr>
                        <a:t>Correttezza e articolazione delle conoscenze e dei riferimenti culturali.</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15/14</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13/11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10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9/6</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5/1</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a:latin typeface="Times New Roman"/>
                          <a:ea typeface="Times New Roman"/>
                          <a:cs typeface="Times New Roman"/>
                        </a:rPr>
                        <a:t>0</a:t>
                      </a:r>
                      <a:endParaRPr lang="it-IT" sz="1000">
                        <a:latin typeface="Calibri"/>
                        <a:ea typeface="Times New Roman"/>
                        <a:cs typeface="Times New Roman"/>
                      </a:endParaRPr>
                    </a:p>
                  </a:txBody>
                  <a:tcPr marL="61130" marR="61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929">
                <a:tc vMerge="1">
                  <a:txBody>
                    <a:bodyPr/>
                    <a:lstStyle/>
                    <a:p>
                      <a:endParaRPr lang="it-IT"/>
                    </a:p>
                  </a:txBody>
                  <a:tcPr/>
                </a:tc>
                <a:tc>
                  <a:txBody>
                    <a:bodyPr/>
                    <a:lstStyle/>
                    <a:p>
                      <a:pPr>
                        <a:lnSpc>
                          <a:spcPct val="115000"/>
                        </a:lnSpc>
                        <a:spcAft>
                          <a:spcPts val="0"/>
                        </a:spcAft>
                      </a:pPr>
                      <a:r>
                        <a:rPr lang="it-IT" sz="700">
                          <a:latin typeface="Times New Roman"/>
                          <a:ea typeface="Times New Roman"/>
                          <a:cs typeface="Times New Roman"/>
                        </a:rPr>
                        <a:t>Pertinente, ampia ed approfondita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Valida e appropriata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Sufficientemente adeguata ed accettabile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Limitata e superficiale</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a:latin typeface="Times New Roman"/>
                          <a:ea typeface="Times New Roman"/>
                          <a:cs typeface="Times New Roman"/>
                        </a:rPr>
                        <a:t>Frammentaria e molto imprecisa</a:t>
                      </a:r>
                      <a:endParaRPr lang="it-IT" sz="100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700" dirty="0">
                          <a:latin typeface="Times New Roman"/>
                          <a:ea typeface="Times New Roman"/>
                          <a:cs typeface="Times New Roman"/>
                        </a:rPr>
                        <a:t>Inesistente</a:t>
                      </a:r>
                      <a:endParaRPr lang="it-IT" sz="1000" dirty="0">
                        <a:latin typeface="Calibri"/>
                        <a:ea typeface="Times New Roman"/>
                        <a:cs typeface="Times New Roman"/>
                      </a:endParaRPr>
                    </a:p>
                  </a:txBody>
                  <a:tcPr marL="61130" marR="611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6908"/>
          </a:xfrm>
        </p:spPr>
        <p:txBody>
          <a:bodyPr>
            <a:normAutofit/>
          </a:bodyPr>
          <a:lstStyle/>
          <a:p>
            <a:r>
              <a:rPr lang="it-IT" sz="1400" dirty="0" smtClean="0">
                <a:latin typeface="Comic Sans MS" pitchFamily="66" charset="0"/>
              </a:rPr>
              <a:t>2^ PROVA</a:t>
            </a:r>
            <a:br>
              <a:rPr lang="it-IT" sz="1400" dirty="0" smtClean="0">
                <a:latin typeface="Comic Sans MS" pitchFamily="66" charset="0"/>
              </a:rPr>
            </a:br>
            <a:r>
              <a:rPr lang="it-IT" sz="1600" dirty="0" smtClean="0">
                <a:latin typeface="Comic Sans MS" pitchFamily="66" charset="0"/>
              </a:rPr>
              <a:t>GRIGLIA  </a:t>
            </a:r>
            <a:r>
              <a:rPr lang="it-IT" sz="1600" dirty="0" err="1" smtClean="0">
                <a:latin typeface="Comic Sans MS" pitchFamily="66" charset="0"/>
              </a:rPr>
              <a:t>DI</a:t>
            </a:r>
            <a:r>
              <a:rPr lang="it-IT" sz="1600" dirty="0" smtClean="0">
                <a:latin typeface="Comic Sans MS" pitchFamily="66" charset="0"/>
              </a:rPr>
              <a:t> VALUTAZIONE PER L’ATTRIBUZIONE DEI PUNTEGGI</a:t>
            </a:r>
            <a:endParaRPr lang="it-IT" sz="1600" dirty="0"/>
          </a:p>
        </p:txBody>
      </p:sp>
      <p:sp>
        <p:nvSpPr>
          <p:cNvPr id="3" name="Rettangolo 2"/>
          <p:cNvSpPr/>
          <p:nvPr/>
        </p:nvSpPr>
        <p:spPr>
          <a:xfrm>
            <a:off x="214282" y="2214554"/>
            <a:ext cx="8786874" cy="2862322"/>
          </a:xfrm>
          <a:prstGeom prst="rect">
            <a:avLst/>
          </a:prstGeom>
        </p:spPr>
        <p:txBody>
          <a:bodyPr wrap="square">
            <a:spAutoFit/>
          </a:bodyPr>
          <a:lstStyle/>
          <a:p>
            <a:pPr algn="ctr"/>
            <a:r>
              <a:rPr lang="it-IT" sz="1200" b="1" dirty="0" smtClean="0"/>
              <a:t>Griglia di valutazione per l’attribuzione dei punteggi Indicatore </a:t>
            </a:r>
            <a:r>
              <a:rPr lang="it-IT" sz="1200" b="1" i="1" dirty="0" smtClean="0"/>
              <a:t>(correlato agli obiettivi della prova) 	</a:t>
            </a:r>
          </a:p>
          <a:p>
            <a:pPr algn="ctr"/>
            <a:r>
              <a:rPr lang="it-IT" sz="1200" b="1" i="1" dirty="0" smtClean="0"/>
              <a:t>Punteggio </a:t>
            </a:r>
            <a:r>
              <a:rPr lang="it-IT" sz="1200" b="1" i="1" dirty="0" err="1" smtClean="0"/>
              <a:t>max</a:t>
            </a:r>
            <a:r>
              <a:rPr lang="it-IT" sz="1200" b="1" i="1" dirty="0" smtClean="0"/>
              <a:t> per ogni indicatore </a:t>
            </a:r>
          </a:p>
          <a:p>
            <a:pPr algn="ctr"/>
            <a:endParaRPr lang="it-IT" sz="1200" b="1" i="1" dirty="0" smtClean="0"/>
          </a:p>
          <a:p>
            <a:pPr algn="ctr"/>
            <a:r>
              <a:rPr lang="it-IT" sz="1200" b="1" i="1" dirty="0" smtClean="0"/>
              <a:t>	</a:t>
            </a:r>
          </a:p>
          <a:p>
            <a:pPr>
              <a:buFont typeface="Arial" pitchFamily="34" charset="0"/>
              <a:buChar char="•"/>
            </a:pPr>
            <a:r>
              <a:rPr lang="it-IT" sz="1200" dirty="0" smtClean="0"/>
              <a:t>Padronanza delle conoscenze disciplinari relative ai nuclei fondanti della disciplina. 	                                                                                </a:t>
            </a:r>
            <a:r>
              <a:rPr lang="it-IT" sz="1200" b="1" dirty="0" smtClean="0"/>
              <a:t>5 </a:t>
            </a:r>
          </a:p>
          <a:p>
            <a:r>
              <a:rPr lang="it-IT" sz="1200" b="1" dirty="0" smtClean="0"/>
              <a:t>	</a:t>
            </a:r>
          </a:p>
          <a:p>
            <a:pPr>
              <a:buFont typeface="Arial" pitchFamily="34" charset="0"/>
              <a:buChar char="•"/>
            </a:pPr>
            <a:r>
              <a:rPr lang="it-IT" sz="1200" dirty="0" smtClean="0"/>
              <a:t>Padronanza delle competenze tecnico-professionali specifiche di indirizzo rispetto agli obiettivi della prova, con particolare riferimento all’analisi e comprensione dei casi e/o delle situazioni problematiche proposte e alle metodologie utilizzate nella loro risoluzione.         </a:t>
            </a:r>
            <a:r>
              <a:rPr lang="it-IT" sz="1200" b="1" dirty="0" smtClean="0"/>
              <a:t>8 	</a:t>
            </a:r>
          </a:p>
          <a:p>
            <a:pPr>
              <a:buFont typeface="Arial" pitchFamily="34" charset="0"/>
              <a:buChar char="•"/>
            </a:pPr>
            <a:endParaRPr lang="it-IT" sz="1200" b="1" dirty="0" smtClean="0"/>
          </a:p>
          <a:p>
            <a:pPr>
              <a:buFont typeface="Arial" pitchFamily="34" charset="0"/>
              <a:buChar char="•"/>
            </a:pPr>
            <a:r>
              <a:rPr lang="it-IT" sz="1200" dirty="0" smtClean="0"/>
              <a:t>Completezza nello svolgimento della traccia, coerenza/correttezza dei risultati e degli elaborati tecnici e/o tecnico grafici prodotti.       </a:t>
            </a:r>
            <a:r>
              <a:rPr lang="it-IT" sz="1200" b="1" dirty="0" smtClean="0"/>
              <a:t>4 	</a:t>
            </a:r>
          </a:p>
          <a:p>
            <a:pPr>
              <a:buFont typeface="Arial" pitchFamily="34" charset="0"/>
              <a:buChar char="•"/>
            </a:pPr>
            <a:r>
              <a:rPr lang="it-IT" sz="1200" dirty="0" smtClean="0"/>
              <a:t>Capacità di argomentare, di collegare e di sintetizzare le informazioni in modo chiaro ed esauriente, utilizzando con pertinenza i diversi linguaggi specifici</a:t>
            </a:r>
            <a:r>
              <a:rPr lang="it-IT" sz="1200" b="1" dirty="0" smtClean="0"/>
              <a:t>.                                                                                                                                                                                                             3</a:t>
            </a:r>
            <a:r>
              <a:rPr lang="it-IT" sz="1200" dirty="0" smtClean="0"/>
              <a:t>	</a:t>
            </a:r>
          </a:p>
        </p:txBody>
      </p:sp>
      <p:sp>
        <p:nvSpPr>
          <p:cNvPr id="4" name="Titolo 1"/>
          <p:cNvSpPr txBox="1">
            <a:spLocks/>
          </p:cNvSpPr>
          <p:nvPr/>
        </p:nvSpPr>
        <p:spPr>
          <a:xfrm>
            <a:off x="571472" y="1071546"/>
            <a:ext cx="8229600" cy="107157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600" b="0" i="0" u="none" strike="noStrike" kern="1200" cap="none" spc="0" normalizeH="0" baseline="0" noProof="0" dirty="0" smtClean="0">
                <a:ln>
                  <a:noFill/>
                </a:ln>
                <a:solidFill>
                  <a:schemeClr val="tx1"/>
                </a:solidFill>
                <a:effectLst/>
                <a:uLnTx/>
                <a:uFillTx/>
                <a:latin typeface="Comic Sans MS" pitchFamily="66" charset="0"/>
                <a:ea typeface="+mj-ea"/>
                <a:cs typeface="+mj-cs"/>
              </a:rPr>
              <a:t>ISTITUTI PROFESSIONALI</a:t>
            </a:r>
            <a:r>
              <a:rPr kumimoji="0" lang="it-IT" sz="1600" b="0" i="0" u="none" strike="noStrike" kern="1200" cap="none" spc="0" normalizeH="0" noProof="0" dirty="0" smtClean="0">
                <a:ln>
                  <a:noFill/>
                </a:ln>
                <a:solidFill>
                  <a:schemeClr val="tx1"/>
                </a:solidFill>
                <a:effectLst/>
                <a:uLnTx/>
                <a:uFillTx/>
                <a:latin typeface="Comic Sans MS" pitchFamily="66" charset="0"/>
                <a:ea typeface="+mj-ea"/>
                <a:cs typeface="+mj-cs"/>
              </a:rPr>
              <a:t> </a:t>
            </a:r>
            <a:endParaRPr lang="it-IT" sz="1600" dirty="0" smtClean="0">
              <a:latin typeface="Comic Sans MS" pitchFamily="66"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600" b="0" i="0" u="none" strike="noStrike" kern="1200" cap="none" spc="0" normalizeH="0" baseline="0" noProof="0" dirty="0" smtClean="0">
                <a:ln>
                  <a:noFill/>
                </a:ln>
                <a:solidFill>
                  <a:schemeClr val="tx1"/>
                </a:solidFill>
                <a:effectLst/>
                <a:uLnTx/>
                <a:uFillTx/>
                <a:latin typeface="Comic Sans MS" pitchFamily="66" charset="0"/>
                <a:ea typeface="+mj-ea"/>
                <a:cs typeface="+mj-cs"/>
              </a:rPr>
              <a:t>Manutenzione e Assistenza Tecnica ( IP09 )</a:t>
            </a:r>
            <a:endParaRPr kumimoji="0" lang="it-IT" sz="1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noGrp="1"/>
          </p:cNvSpPr>
          <p:nvPr>
            <p:ph type="title"/>
          </p:nvPr>
        </p:nvSpPr>
        <p:spPr>
          <a:xfrm>
            <a:off x="457200" y="274638"/>
            <a:ext cx="8229600" cy="93978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600" b="0" i="0" u="none" strike="noStrike" kern="1200" cap="none" spc="0" normalizeH="0" baseline="0" noProof="0" dirty="0" smtClean="0">
                <a:ln>
                  <a:noFill/>
                </a:ln>
                <a:solidFill>
                  <a:schemeClr val="tx1"/>
                </a:solidFill>
                <a:effectLst/>
                <a:uLnTx/>
                <a:uFillTx/>
                <a:latin typeface="Comic Sans MS" pitchFamily="66" charset="0"/>
                <a:ea typeface="+mj-ea"/>
                <a:cs typeface="+mj-cs"/>
              </a:rPr>
              <a:t>ISTITUTI PROFESSIONALI</a:t>
            </a:r>
            <a:r>
              <a:rPr kumimoji="0" lang="it-IT" sz="1600" b="0" i="0" u="none" strike="noStrike" kern="1200" cap="none" spc="0" normalizeH="0" noProof="0" dirty="0" smtClean="0">
                <a:ln>
                  <a:noFill/>
                </a:ln>
                <a:solidFill>
                  <a:schemeClr val="tx1"/>
                </a:solidFill>
                <a:effectLst/>
                <a:uLnTx/>
                <a:uFillTx/>
                <a:latin typeface="Comic Sans MS" pitchFamily="66" charset="0"/>
                <a:ea typeface="+mj-ea"/>
                <a:cs typeface="+mj-cs"/>
              </a:rPr>
              <a:t> </a:t>
            </a:r>
            <a:endParaRPr lang="it-IT" sz="1600" dirty="0" smtClean="0">
              <a:latin typeface="Comic Sans MS" pitchFamily="66"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600" b="0" i="0" u="none" strike="noStrike" kern="1200" cap="none" spc="0" normalizeH="0" baseline="0" noProof="0" dirty="0" smtClean="0">
                <a:ln>
                  <a:noFill/>
                </a:ln>
                <a:solidFill>
                  <a:schemeClr val="tx1"/>
                </a:solidFill>
                <a:effectLst/>
                <a:uLnTx/>
                <a:uFillTx/>
                <a:latin typeface="Comic Sans MS" pitchFamily="66" charset="0"/>
                <a:ea typeface="+mj-ea"/>
                <a:cs typeface="+mj-cs"/>
              </a:rPr>
              <a:t>Manutenzione e Assistenza Tecnica – Opzione Mezzi di Trasporto ( IPMM )</a:t>
            </a:r>
            <a:endParaRPr kumimoji="0" lang="it-IT"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Rettangolo 3"/>
          <p:cNvSpPr/>
          <p:nvPr/>
        </p:nvSpPr>
        <p:spPr>
          <a:xfrm>
            <a:off x="428596" y="1785926"/>
            <a:ext cx="8358246" cy="3139321"/>
          </a:xfrm>
          <a:prstGeom prst="rect">
            <a:avLst/>
          </a:prstGeom>
        </p:spPr>
        <p:txBody>
          <a:bodyPr wrap="square">
            <a:spAutoFit/>
          </a:bodyPr>
          <a:lstStyle/>
          <a:p>
            <a:endParaRPr lang="it-IT" dirty="0" smtClean="0"/>
          </a:p>
          <a:p>
            <a:r>
              <a:rPr lang="it-IT" sz="1200" dirty="0" smtClean="0"/>
              <a:t>1. Capacità di descrivere in modo esaustivo il sistema oggetto della prova, anche attraverso la spiegazione delle funzioni e relativo funzionamento dei singoli componenti del sistema oggetto della prova usando un’appropriata terminologia tecnica. 	</a:t>
            </a:r>
            <a:r>
              <a:rPr lang="it-IT" sz="1200" b="1" dirty="0" smtClean="0"/>
              <a:t>6 	</a:t>
            </a:r>
          </a:p>
          <a:p>
            <a:endParaRPr lang="it-IT" sz="1200" dirty="0" smtClean="0"/>
          </a:p>
          <a:p>
            <a:r>
              <a:rPr lang="it-IT" sz="1200" dirty="0" smtClean="0"/>
              <a:t>2. Capacità di analisi di dati, di informazioni, di utilizzo di documentazione tecnica utile allo svolgimento e completamento della prova assegnata.                                                                                                                                                               	</a:t>
            </a:r>
            <a:r>
              <a:rPr lang="it-IT" sz="1200" b="1" dirty="0" smtClean="0"/>
              <a:t>4 </a:t>
            </a:r>
          </a:p>
          <a:p>
            <a:endParaRPr lang="it-IT" sz="1200" dirty="0" smtClean="0"/>
          </a:p>
          <a:p>
            <a:r>
              <a:rPr lang="it-IT" sz="1200" dirty="0" smtClean="0"/>
              <a:t>3. Capacità di scegliere autonomamente la procedura più idonea a eseguire la prova richiesta tenendo conto degli aspetti legati alla sicurezza, al tempario, alla disponibilità in magazzino dei materiali necessari e allo smaltimento di quelli esausti.  	</a:t>
            </a:r>
            <a:r>
              <a:rPr lang="it-IT" sz="1200" b="1" dirty="0" smtClean="0"/>
              <a:t>4 	</a:t>
            </a:r>
          </a:p>
          <a:p>
            <a:endParaRPr lang="it-IT" sz="1200" dirty="0" smtClean="0"/>
          </a:p>
          <a:p>
            <a:r>
              <a:rPr lang="it-IT" sz="1200" dirty="0" smtClean="0"/>
              <a:t>4. Corretta scelta e utilizzo degli strumenti diagnostici e dell’attrezzatura idonea alla risoluzione della prova proposta.  	</a:t>
            </a:r>
            <a:r>
              <a:rPr lang="it-IT" sz="1200" b="1" dirty="0" smtClean="0"/>
              <a:t>4 	</a:t>
            </a:r>
          </a:p>
          <a:p>
            <a:endParaRPr lang="it-IT" sz="1200" dirty="0" smtClean="0"/>
          </a:p>
          <a:p>
            <a:r>
              <a:rPr lang="it-IT" sz="1200" dirty="0" smtClean="0"/>
              <a:t>5. Corretta compilazione della documentazione tecnica che precede e segue l’intervento richiesto.  	</a:t>
            </a:r>
            <a:r>
              <a:rPr lang="it-IT" sz="1200" b="1" dirty="0" smtClean="0"/>
              <a:t>2 	</a:t>
            </a:r>
          </a:p>
        </p:txBody>
      </p:sp>
      <p:sp>
        <p:nvSpPr>
          <p:cNvPr id="5" name="Rettangolo 4"/>
          <p:cNvSpPr/>
          <p:nvPr/>
        </p:nvSpPr>
        <p:spPr>
          <a:xfrm>
            <a:off x="500034" y="1214422"/>
            <a:ext cx="8215370" cy="461665"/>
          </a:xfrm>
          <a:prstGeom prst="rect">
            <a:avLst/>
          </a:prstGeom>
        </p:spPr>
        <p:txBody>
          <a:bodyPr wrap="square">
            <a:spAutoFit/>
          </a:bodyPr>
          <a:lstStyle/>
          <a:p>
            <a:pPr algn="ctr"/>
            <a:r>
              <a:rPr lang="it-IT" sz="1200" b="1" dirty="0" smtClean="0"/>
              <a:t>Griglia di valutazione per l’attribuzione dei punteggi Indicatore </a:t>
            </a:r>
            <a:r>
              <a:rPr lang="it-IT" sz="1200" b="1" i="1" dirty="0" smtClean="0"/>
              <a:t>(correlato agli obiettivi della prova) 	</a:t>
            </a:r>
          </a:p>
          <a:p>
            <a:pPr algn="ctr"/>
            <a:r>
              <a:rPr lang="it-IT" sz="1200" b="1" i="1" dirty="0" smtClean="0"/>
              <a:t>Punteggio </a:t>
            </a:r>
            <a:r>
              <a:rPr lang="it-IT" sz="1200" b="1" i="1" dirty="0" err="1" smtClean="0"/>
              <a:t>max</a:t>
            </a:r>
            <a:r>
              <a:rPr lang="it-IT" sz="1200" b="1" i="1" dirty="0" smtClean="0"/>
              <a:t> per ogni indicatore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Comic Sans MS" pitchFamily="66" charset="0"/>
              </a:rPr>
              <a:t>COLLOQUIO</a:t>
            </a:r>
            <a:endParaRPr lang="it-IT" dirty="0">
              <a:latin typeface="Comic Sans MS" pitchFamily="66" charset="0"/>
            </a:endParaRPr>
          </a:p>
        </p:txBody>
      </p:sp>
      <p:sp>
        <p:nvSpPr>
          <p:cNvPr id="4" name="Rettangolo 3"/>
          <p:cNvSpPr/>
          <p:nvPr/>
        </p:nvSpPr>
        <p:spPr>
          <a:xfrm>
            <a:off x="571472" y="1714488"/>
            <a:ext cx="8358230" cy="3754874"/>
          </a:xfrm>
          <a:prstGeom prst="rect">
            <a:avLst/>
          </a:prstGeom>
        </p:spPr>
        <p:txBody>
          <a:bodyPr wrap="square">
            <a:spAutoFit/>
          </a:bodyPr>
          <a:lstStyle/>
          <a:p>
            <a:pPr algn="just"/>
            <a:r>
              <a:rPr lang="it-IT" sz="1400" dirty="0" smtClean="0">
                <a:latin typeface="Comic Sans MS" pitchFamily="66" charset="0"/>
              </a:rPr>
              <a:t>Ogni commissione preparerà, in un’apposita sessione di lavoro,  un numero di buste pari al numero dei candidati, più due. Ad esempio per una classe di 20 studenti, le buste saranno 22. </a:t>
            </a:r>
          </a:p>
          <a:p>
            <a:pPr algn="just"/>
            <a:r>
              <a:rPr lang="it-IT" sz="1400" dirty="0" smtClean="0">
                <a:latin typeface="Comic Sans MS" pitchFamily="66" charset="0"/>
              </a:rPr>
              <a:t>Ciascuno studente potrà dunque sempre scegliere tra un terna di buste. Dal primo all’ultimo candidato. Saranno così garantite trasparenza e pari opportunità a tutti. </a:t>
            </a:r>
          </a:p>
          <a:p>
            <a:pPr algn="just"/>
            <a:r>
              <a:rPr lang="it-IT" sz="1400" dirty="0" smtClean="0">
                <a:latin typeface="Comic Sans MS" pitchFamily="66" charset="0"/>
              </a:rPr>
              <a:t>Nelle buste vi saranno materiali utili per poter avviare il colloquio. La scelta dei materiali (testi, documenti, progetti, problemi) sarà effettuata tenendo conto della specificità dell’indirizzo e del percorso effettivamente svolto nella classe secondo le </a:t>
            </a:r>
            <a:r>
              <a:rPr lang="it-IT" sz="1400" b="1" dirty="0" smtClean="0">
                <a:latin typeface="Comic Sans MS" pitchFamily="66" charset="0"/>
              </a:rPr>
              <a:t>indicazioni fornite dal Consiglio di Classe nel documento che sarà predisposto entro il 15 maggio</a:t>
            </a:r>
            <a:r>
              <a:rPr lang="it-IT" sz="1400" dirty="0" smtClean="0">
                <a:latin typeface="Comic Sans MS" pitchFamily="66" charset="0"/>
              </a:rPr>
              <a:t>, proprio in vista dell’Esame di Stato. </a:t>
            </a:r>
          </a:p>
          <a:p>
            <a:pPr algn="just"/>
            <a:r>
              <a:rPr lang="it-IT" sz="1400" dirty="0" smtClean="0">
                <a:latin typeface="Comic Sans MS" pitchFamily="66" charset="0"/>
              </a:rPr>
              <a:t>Il Candidato inoltre potrà illustrare l’esperienza di </a:t>
            </a:r>
            <a:r>
              <a:rPr lang="it-IT" sz="1400" b="1" dirty="0" smtClean="0">
                <a:solidFill>
                  <a:srgbClr val="FF0000"/>
                </a:solidFill>
                <a:latin typeface="Comic Sans MS" pitchFamily="66" charset="0"/>
              </a:rPr>
              <a:t>Alternanza Scuola Lavoro </a:t>
            </a:r>
            <a:r>
              <a:rPr lang="it-IT" sz="1400" dirty="0" smtClean="0">
                <a:latin typeface="Comic Sans MS" pitchFamily="66" charset="0"/>
              </a:rPr>
              <a:t>svolta nei percorsi per le competenze trasversali e l’orientamento tramite una relazione e/o un elaborato multimediale.</a:t>
            </a:r>
          </a:p>
          <a:p>
            <a:pPr algn="just"/>
            <a:r>
              <a:rPr lang="it-IT" sz="1400" dirty="0" smtClean="0">
                <a:latin typeface="Comic Sans MS" pitchFamily="66" charset="0"/>
              </a:rPr>
              <a:t>Il candidato dovrà, altresì, rispondere su </a:t>
            </a:r>
            <a:r>
              <a:rPr lang="it-IT" sz="1400" b="1" dirty="0" smtClean="0">
                <a:solidFill>
                  <a:srgbClr val="FF0000"/>
                </a:solidFill>
                <a:latin typeface="Comic Sans MS" pitchFamily="66" charset="0"/>
              </a:rPr>
              <a:t>Cittadinanza e Costituzione </a:t>
            </a:r>
            <a:r>
              <a:rPr lang="it-IT" sz="1400" dirty="0" smtClean="0">
                <a:latin typeface="Comic Sans MS" pitchFamily="66" charset="0"/>
              </a:rPr>
              <a:t>in relazione allo svolgimento di attività (percorsi, progetti, etc.) finalizzate a sviluppare le competenze di cittadinanza in diversi ambiti, come, a puro titolo di esempio, educazione alla legalità, alla cittadinanza attiva, etc. Tutti i Consigli di Classe, nell’ambito del documento del 15 maggio che raccoglie quanto svolto dalla classe, evidenzieranno e descriveranno tali percorsi, che saranno poi oggetto di una sezione specifica del colloquio.</a:t>
            </a:r>
          </a:p>
        </p:txBody>
      </p:sp>
      <p:sp>
        <p:nvSpPr>
          <p:cNvPr id="5" name="Rettangolo 4"/>
          <p:cNvSpPr/>
          <p:nvPr/>
        </p:nvSpPr>
        <p:spPr>
          <a:xfrm>
            <a:off x="571472" y="1214422"/>
            <a:ext cx="8143932" cy="369332"/>
          </a:xfrm>
          <a:prstGeom prst="rect">
            <a:avLst/>
          </a:prstGeom>
        </p:spPr>
        <p:txBody>
          <a:bodyPr wrap="square">
            <a:spAutoFit/>
          </a:bodyPr>
          <a:lstStyle/>
          <a:p>
            <a:r>
              <a:rPr lang="it-IT" b="1" dirty="0" smtClean="0">
                <a:latin typeface="Comic Sans MS" pitchFamily="66" charset="0"/>
              </a:rPr>
              <a:t>LA TESINA VA IN PENSIONE !! </a:t>
            </a:r>
            <a:endParaRPr lang="it-IT" b="1" dirty="0">
              <a:latin typeface="Comic Sans MS" pitchFamily="66"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6908"/>
          </a:xfrm>
        </p:spPr>
        <p:txBody>
          <a:bodyPr>
            <a:normAutofit/>
          </a:bodyPr>
          <a:lstStyle/>
          <a:p>
            <a:r>
              <a:rPr lang="it-IT" sz="2400" dirty="0" smtClean="0">
                <a:latin typeface="Comic Sans MS" pitchFamily="66" charset="0"/>
              </a:rPr>
              <a:t>PUNTEGGIO FINALE</a:t>
            </a:r>
            <a:endParaRPr lang="it-IT" sz="2400" dirty="0">
              <a:latin typeface="Comic Sans MS" pitchFamily="66" charset="0"/>
            </a:endParaRPr>
          </a:p>
        </p:txBody>
      </p:sp>
      <p:sp>
        <p:nvSpPr>
          <p:cNvPr id="3" name="Rettangolo 2"/>
          <p:cNvSpPr/>
          <p:nvPr/>
        </p:nvSpPr>
        <p:spPr>
          <a:xfrm>
            <a:off x="428596" y="1214422"/>
            <a:ext cx="8215370" cy="2308324"/>
          </a:xfrm>
          <a:prstGeom prst="rect">
            <a:avLst/>
          </a:prstGeom>
        </p:spPr>
        <p:txBody>
          <a:bodyPr wrap="square">
            <a:spAutoFit/>
          </a:bodyPr>
          <a:lstStyle/>
          <a:p>
            <a:pPr algn="just"/>
            <a:r>
              <a:rPr lang="it-IT" dirty="0" smtClean="0">
                <a:latin typeface="Comic Sans MS" pitchFamily="66" charset="0"/>
              </a:rPr>
              <a:t>Il punteggio finale resta in centesimi: il credito scolastico, calcolato sugli ultimi tre anni, arriva fino a </a:t>
            </a:r>
            <a:r>
              <a:rPr lang="it-IT" b="1" dirty="0" smtClean="0">
                <a:latin typeface="Comic Sans MS" pitchFamily="66" charset="0"/>
              </a:rPr>
              <a:t>40 punti</a:t>
            </a:r>
            <a:r>
              <a:rPr lang="it-IT" dirty="0" smtClean="0">
                <a:latin typeface="Comic Sans MS" pitchFamily="66" charset="0"/>
              </a:rPr>
              <a:t> a cui si aggiungono massimo </a:t>
            </a:r>
            <a:r>
              <a:rPr lang="it-IT" b="1" dirty="0" smtClean="0">
                <a:latin typeface="Comic Sans MS" pitchFamily="66" charset="0"/>
              </a:rPr>
              <a:t>60 punti</a:t>
            </a:r>
            <a:r>
              <a:rPr lang="it-IT" dirty="0" smtClean="0">
                <a:latin typeface="Comic Sans MS" pitchFamily="66" charset="0"/>
              </a:rPr>
              <a:t> con le 3 prove, massimo</a:t>
            </a:r>
            <a:r>
              <a:rPr lang="it-IT" b="1" dirty="0" smtClean="0">
                <a:latin typeface="Comic Sans MS" pitchFamily="66" charset="0"/>
              </a:rPr>
              <a:t> 20 </a:t>
            </a:r>
            <a:r>
              <a:rPr lang="it-IT" dirty="0" smtClean="0">
                <a:latin typeface="Comic Sans MS" pitchFamily="66" charset="0"/>
              </a:rPr>
              <a:t>per ciascuna.</a:t>
            </a:r>
          </a:p>
          <a:p>
            <a:pPr algn="just"/>
            <a:r>
              <a:rPr lang="it-IT" dirty="0" smtClean="0">
                <a:latin typeface="Comic Sans MS" pitchFamily="66" charset="0"/>
              </a:rPr>
              <a:t>Il punteggio minimo per superare l’esame resta </a:t>
            </a:r>
            <a:r>
              <a:rPr lang="it-IT" b="1" dirty="0" smtClean="0">
                <a:latin typeface="Comic Sans MS" pitchFamily="66" charset="0"/>
              </a:rPr>
              <a:t>60 punti</a:t>
            </a:r>
            <a:r>
              <a:rPr lang="it-IT" dirty="0" smtClean="0">
                <a:latin typeface="Comic Sans MS" pitchFamily="66" charset="0"/>
              </a:rPr>
              <a:t>.</a:t>
            </a:r>
          </a:p>
          <a:p>
            <a:pPr algn="just"/>
            <a:endParaRPr lang="it-IT" dirty="0" smtClean="0">
              <a:latin typeface="Comic Sans MS" pitchFamily="66" charset="0"/>
            </a:endParaRPr>
          </a:p>
          <a:p>
            <a:pPr algn="just"/>
            <a:r>
              <a:rPr lang="it-IT" dirty="0" smtClean="0">
                <a:latin typeface="Comic Sans MS" pitchFamily="66" charset="0"/>
              </a:rPr>
              <a:t>La Commissione d’esame può integrare il punteggio, fino ad un massimo di </a:t>
            </a:r>
            <a:r>
              <a:rPr lang="it-IT" b="1" dirty="0" smtClean="0">
                <a:latin typeface="Comic Sans MS" pitchFamily="66" charset="0"/>
              </a:rPr>
              <a:t>5 punti</a:t>
            </a:r>
            <a:r>
              <a:rPr lang="it-IT" dirty="0" smtClean="0">
                <a:latin typeface="Comic Sans MS" pitchFamily="66" charset="0"/>
              </a:rPr>
              <a:t>, se il candidato parte da un credito scolastico di almeno </a:t>
            </a:r>
            <a:r>
              <a:rPr lang="it-IT" b="1" dirty="0" smtClean="0">
                <a:latin typeface="Comic Sans MS" pitchFamily="66" charset="0"/>
              </a:rPr>
              <a:t>30 punti</a:t>
            </a:r>
            <a:r>
              <a:rPr lang="it-IT" dirty="0" smtClean="0">
                <a:latin typeface="Comic Sans MS" pitchFamily="66" charset="0"/>
              </a:rPr>
              <a:t> e da un risultato delle prove di esame di almeno </a:t>
            </a:r>
            <a:r>
              <a:rPr lang="it-IT" b="1" dirty="0" smtClean="0">
                <a:latin typeface="Comic Sans MS" pitchFamily="66" charset="0"/>
              </a:rPr>
              <a:t>50 punti</a:t>
            </a:r>
            <a:r>
              <a:rPr lang="it-IT" dirty="0" smtClean="0">
                <a:latin typeface="Comic Sans MS" pitchFamily="66" charset="0"/>
              </a:rPr>
              <a:t>.</a:t>
            </a:r>
            <a:endParaRPr lang="it-IT" dirty="0">
              <a:latin typeface="Comic Sans MS" pitchFamily="66" charset="0"/>
            </a:endParaRPr>
          </a:p>
        </p:txBody>
      </p:sp>
      <p:sp>
        <p:nvSpPr>
          <p:cNvPr id="4" name="Rettangolo 3"/>
          <p:cNvSpPr/>
          <p:nvPr/>
        </p:nvSpPr>
        <p:spPr>
          <a:xfrm>
            <a:off x="500034" y="3643314"/>
            <a:ext cx="8072494" cy="1754326"/>
          </a:xfrm>
          <a:prstGeom prst="rect">
            <a:avLst/>
          </a:prstGeom>
        </p:spPr>
        <p:txBody>
          <a:bodyPr wrap="square">
            <a:spAutoFit/>
          </a:bodyPr>
          <a:lstStyle/>
          <a:p>
            <a:pPr algn="just" fontAlgn="base"/>
            <a:r>
              <a:rPr lang="it-IT" dirty="0" smtClean="0">
                <a:latin typeface="Comic Sans MS" pitchFamily="66" charset="0"/>
              </a:rPr>
              <a:t>La commissione di maturità può attribuire anche la lode a studenti meritevoli a condizione che soddisfino diversi criteri:</a:t>
            </a:r>
          </a:p>
          <a:p>
            <a:pPr algn="just" fontAlgn="base">
              <a:buFont typeface="Arial" pitchFamily="34" charset="0"/>
              <a:buChar char="•"/>
            </a:pPr>
            <a:r>
              <a:rPr lang="it-IT" b="1" dirty="0" smtClean="0">
                <a:latin typeface="Comic Sans MS" pitchFamily="66" charset="0"/>
              </a:rPr>
              <a:t> Il punteggio di 100 deve essere raggiunto senza l'integrazione dei 5 punti bonus </a:t>
            </a:r>
          </a:p>
          <a:p>
            <a:pPr algn="just" fontAlgn="base">
              <a:buFont typeface="Arial" pitchFamily="34" charset="0"/>
              <a:buChar char="•"/>
            </a:pPr>
            <a:r>
              <a:rPr lang="it-IT" b="1" dirty="0" smtClean="0">
                <a:latin typeface="Comic Sans MS" pitchFamily="66" charset="0"/>
              </a:rPr>
              <a:t> Il credito scolastico raggiunto deve esser stato attribuito con voto unanime del consiglio di classe.</a:t>
            </a:r>
            <a:endParaRPr lang="it-IT" b="1" dirty="0">
              <a:latin typeface="Comic Sans MS" pitchFamily="66"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500034" y="357166"/>
            <a:ext cx="7772400" cy="642942"/>
          </a:xfrm>
        </p:spPr>
        <p:txBody>
          <a:bodyPr>
            <a:normAutofit/>
          </a:bodyPr>
          <a:lstStyle/>
          <a:p>
            <a:pPr algn="ctr"/>
            <a:r>
              <a:rPr lang="it-IT" sz="1400" dirty="0" smtClean="0">
                <a:solidFill>
                  <a:srgbClr val="FF0000"/>
                </a:solidFill>
                <a:latin typeface="Comic Sans MS" pitchFamily="66" charset="0"/>
              </a:rPr>
              <a:t>CIRCOLARE  N. 3050 DEL 04/10/2018</a:t>
            </a:r>
          </a:p>
          <a:p>
            <a:pPr algn="ctr"/>
            <a:r>
              <a:rPr lang="it-IT" sz="1400" dirty="0" smtClean="0">
                <a:solidFill>
                  <a:srgbClr val="FF0000"/>
                </a:solidFill>
                <a:latin typeface="Comic Sans MS" pitchFamily="66" charset="0"/>
              </a:rPr>
              <a:t>Requisiti d’accesso</a:t>
            </a:r>
            <a:endParaRPr lang="it-IT" sz="1400" dirty="0">
              <a:solidFill>
                <a:srgbClr val="FF0000"/>
              </a:solidFill>
              <a:latin typeface="Comic Sans MS" pitchFamily="66" charset="0"/>
            </a:endParaRPr>
          </a:p>
        </p:txBody>
      </p:sp>
      <p:sp>
        <p:nvSpPr>
          <p:cNvPr id="1025" name="Rectangle 1"/>
          <p:cNvSpPr>
            <a:spLocks noChangeArrowheads="1"/>
          </p:cNvSpPr>
          <p:nvPr/>
        </p:nvSpPr>
        <p:spPr bwMode="auto">
          <a:xfrm>
            <a:off x="428596" y="1071546"/>
            <a:ext cx="828680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1.La partecipazione, durante l</a:t>
            </a:r>
            <a:r>
              <a:rPr kumimoji="0" lang="it-IT"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ultimo anno di corso, alle prove a carattere nazionale predisposte dall</a:t>
            </a:r>
            <a:r>
              <a:rPr kumimoji="0" lang="it-IT"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INVALSI, volte a verificare i livelli di apprendimento in italiano, matematica e inglese.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2.Lo svolgimento delle attivit</a:t>
            </a:r>
            <a:r>
              <a:rPr kumimoji="0" lang="it-IT"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à</a:t>
            </a: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 di alternanza scuola lavoro, secondo quanto previsto dall</a:t>
            </a:r>
            <a:r>
              <a:rPr kumimoji="0" lang="it-IT"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indirizzo di studio nel secondo biennio e nell</a:t>
            </a:r>
            <a:r>
              <a:rPr kumimoji="0" lang="it-IT"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it-IT" sz="12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ultimo anno di corso</a:t>
            </a:r>
          </a:p>
          <a:p>
            <a:pPr marL="0" marR="0" lvl="0" indent="0" algn="just" defTabSz="914400" rtl="0" eaLnBrk="0" fontAlgn="base" latinLnBrk="0" hangingPunct="0">
              <a:lnSpc>
                <a:spcPct val="100000"/>
              </a:lnSpc>
              <a:spcBef>
                <a:spcPct val="0"/>
              </a:spcBef>
              <a:spcAft>
                <a:spcPct val="0"/>
              </a:spcAft>
              <a:buClrTx/>
              <a:buSzTx/>
              <a:buFontTx/>
              <a:buNone/>
              <a:tabLst/>
            </a:pPr>
            <a:endParaRPr lang="it-IT" sz="1200" dirty="0" smtClean="0">
              <a:latin typeface="Comic Sans MS" pitchFamily="66" charset="0"/>
              <a:ea typeface="Times New Roman" pitchFamily="18" charset="0"/>
              <a:cs typeface="Times New Roman" pitchFamily="18" charset="0"/>
            </a:endParaRPr>
          </a:p>
          <a:p>
            <a:pPr lvl="0" algn="just" eaLnBrk="0" fontAlgn="base" hangingPunct="0">
              <a:spcBef>
                <a:spcPct val="0"/>
              </a:spcBef>
              <a:spcAft>
                <a:spcPct val="0"/>
              </a:spcAft>
            </a:pPr>
            <a:r>
              <a:rPr lang="it-IT" sz="1200" b="1" dirty="0" smtClean="0">
                <a:latin typeface="Comic Sans MS" pitchFamily="66" charset="0"/>
              </a:rPr>
              <a:t>Restano immutati gli altri requisiti </a:t>
            </a:r>
            <a:r>
              <a:rPr lang="it-IT" sz="1200" dirty="0" smtClean="0">
                <a:latin typeface="Comic Sans MS" pitchFamily="66" charset="0"/>
              </a:rPr>
              <a:t>di ammissione all’esame dei candidati interni previsti dall’art. 13, comma 2, lettere a) e d) del d.lgs. n.62/2017 : </a:t>
            </a:r>
          </a:p>
          <a:p>
            <a:pPr lvl="0" algn="just" eaLnBrk="0" fontAlgn="base" hangingPunct="0">
              <a:spcBef>
                <a:spcPct val="0"/>
              </a:spcBef>
              <a:spcAft>
                <a:spcPct val="0"/>
              </a:spcAft>
            </a:pPr>
            <a:endParaRPr lang="it-IT" sz="1200" dirty="0" smtClean="0">
              <a:latin typeface="Comic Sans MS" pitchFamily="66" charset="0"/>
            </a:endParaRPr>
          </a:p>
          <a:p>
            <a:pPr marL="228600" lvl="0" indent="-228600" algn="just" eaLnBrk="0" fontAlgn="base" hangingPunct="0">
              <a:spcBef>
                <a:spcPct val="0"/>
              </a:spcBef>
              <a:spcAft>
                <a:spcPct val="0"/>
              </a:spcAft>
            </a:pPr>
            <a:r>
              <a:rPr lang="it-IT" sz="1200" dirty="0" smtClean="0">
                <a:latin typeface="Comic Sans MS" pitchFamily="66" charset="0"/>
              </a:rPr>
              <a:t>1.L’obbligo di frequenza per almeno tre quarti del monte ore annuale personalizzato, fatte salve le deroghe per</a:t>
            </a:r>
          </a:p>
          <a:p>
            <a:pPr marL="228600" lvl="0" indent="-228600" algn="just" eaLnBrk="0" fontAlgn="base" hangingPunct="0">
              <a:spcBef>
                <a:spcPct val="0"/>
              </a:spcBef>
              <a:spcAft>
                <a:spcPct val="0"/>
              </a:spcAft>
            </a:pPr>
            <a:r>
              <a:rPr lang="it-IT" sz="1200" dirty="0" smtClean="0">
                <a:latin typeface="Comic Sans MS" pitchFamily="66" charset="0"/>
              </a:rPr>
              <a:t>casi eccezionali già previste dall’art.14, comma 7, del D.P.R. n. 122/2009;</a:t>
            </a:r>
          </a:p>
          <a:p>
            <a:pPr lvl="0" algn="just" eaLnBrk="0" fontAlgn="base" hangingPunct="0">
              <a:spcBef>
                <a:spcPct val="0"/>
              </a:spcBef>
              <a:spcAft>
                <a:spcPct val="0"/>
              </a:spcAft>
            </a:pPr>
            <a:endParaRPr lang="it-IT" sz="1200" dirty="0" smtClean="0">
              <a:latin typeface="Comic Sans MS" pitchFamily="66" charset="0"/>
            </a:endParaRPr>
          </a:p>
          <a:p>
            <a:pPr lvl="0" algn="just" eaLnBrk="0" fontAlgn="base" hangingPunct="0">
              <a:spcBef>
                <a:spcPct val="0"/>
              </a:spcBef>
              <a:spcAft>
                <a:spcPct val="0"/>
              </a:spcAft>
            </a:pPr>
            <a:r>
              <a:rPr lang="it-IT" sz="1200" dirty="0" smtClean="0">
                <a:latin typeface="Comic Sans MS" pitchFamily="66" charset="0"/>
              </a:rPr>
              <a:t>2.Il conseguimento di una votazione non inferiore a sei decimi in ciascuna disciplina o gruppo discipline fatta salva la possibilità per il consiglio di classe di deliberare, con </a:t>
            </a:r>
            <a:r>
              <a:rPr lang="it-IT" sz="1200" b="1" dirty="0" smtClean="0">
                <a:latin typeface="Comic Sans MS" pitchFamily="66" charset="0"/>
              </a:rPr>
              <a:t>adeguata motivazione</a:t>
            </a:r>
            <a:r>
              <a:rPr lang="it-IT" sz="1200" dirty="0" smtClean="0">
                <a:latin typeface="Comic Sans MS" pitchFamily="66" charset="0"/>
              </a:rPr>
              <a:t>, l’ammissione all’esame per gli studenti che riportino una votazione inferiore a sei decimi </a:t>
            </a:r>
            <a:r>
              <a:rPr lang="it-IT" sz="1200" b="1" u="sng" dirty="0" smtClean="0">
                <a:latin typeface="Comic Sans MS" pitchFamily="66" charset="0"/>
              </a:rPr>
              <a:t>in una sola disciplina </a:t>
            </a:r>
            <a:r>
              <a:rPr lang="it-IT" sz="1200" dirty="0" smtClean="0">
                <a:latin typeface="Comic Sans MS" pitchFamily="66" charset="0"/>
              </a:rPr>
              <a:t>o gruppo di discipline valutate con l’attribuzione di un unico voto.</a:t>
            </a:r>
          </a:p>
          <a:p>
            <a:pPr lvl="0" algn="just" eaLnBrk="0" fontAlgn="base" hangingPunct="0">
              <a:spcBef>
                <a:spcPct val="0"/>
              </a:spcBef>
              <a:spcAft>
                <a:spcPct val="0"/>
              </a:spcAft>
            </a:pPr>
            <a:endParaRPr lang="it-IT" sz="1200" dirty="0" smtClean="0">
              <a:latin typeface="Comic Sans MS" pitchFamily="66" charset="0"/>
            </a:endParaRPr>
          </a:p>
          <a:p>
            <a:pPr lvl="0" algn="just" eaLnBrk="0" fontAlgn="base" hangingPunct="0">
              <a:spcBef>
                <a:spcPct val="0"/>
              </a:spcBef>
              <a:spcAft>
                <a:spcPct val="0"/>
              </a:spcAft>
            </a:pPr>
            <a:r>
              <a:rPr lang="it-IT" sz="1200" dirty="0" smtClean="0">
                <a:latin typeface="Comic Sans MS" pitchFamily="66" charset="0"/>
              </a:rPr>
              <a:t>3.Aver conseguito la sufficienza nel voto di condotta</a:t>
            </a:r>
          </a:p>
          <a:p>
            <a:pPr lvl="0" algn="just" eaLnBrk="0" fontAlgn="base" hangingPunct="0">
              <a:spcBef>
                <a:spcPct val="0"/>
              </a:spcBef>
              <a:spcAft>
                <a:spcPct val="0"/>
              </a:spcAft>
            </a:pPr>
            <a:endParaRPr kumimoji="0" lang="it-IT" sz="1200" b="0" i="0" u="none" strike="noStrike" cap="none" normalizeH="0" baseline="0" dirty="0" smtClean="0">
              <a:ln>
                <a:noFill/>
              </a:ln>
              <a:solidFill>
                <a:schemeClr val="tx1"/>
              </a:solidFill>
              <a:effectLst/>
              <a:latin typeface="Comic Sans MS" pitchFamily="66" charset="0"/>
              <a:cs typeface="Arial" pitchFamily="34" charset="0"/>
            </a:endParaRPr>
          </a:p>
          <a:p>
            <a:pPr lvl="0" algn="just" eaLnBrk="0" fontAlgn="base" hangingPunct="0">
              <a:spcBef>
                <a:spcPct val="0"/>
              </a:spcBef>
              <a:spcAft>
                <a:spcPct val="0"/>
              </a:spcAft>
            </a:pPr>
            <a:endParaRPr lang="it-IT" sz="1200" dirty="0" smtClean="0">
              <a:latin typeface="Comic Sans MS" pitchFamily="66" charset="0"/>
              <a:cs typeface="Arial" pitchFamily="34" charset="0"/>
            </a:endParaRPr>
          </a:p>
          <a:p>
            <a:pPr lvl="0" algn="just" eaLnBrk="0" fontAlgn="base" hangingPunct="0">
              <a:spcBef>
                <a:spcPct val="0"/>
              </a:spcBef>
              <a:spcAft>
                <a:spcPct val="0"/>
              </a:spcAft>
            </a:pPr>
            <a:endParaRPr kumimoji="0" lang="it-IT" sz="1200" b="0" i="0" u="none" strike="noStrike" cap="none" normalizeH="0" baseline="0" dirty="0" smtClean="0">
              <a:ln>
                <a:noFill/>
              </a:ln>
              <a:solidFill>
                <a:schemeClr val="tx1"/>
              </a:solidFill>
              <a:effectLst/>
              <a:latin typeface="Comic Sans MS" pitchFamily="66" charset="0"/>
              <a:cs typeface="Arial" pitchFamily="34" charset="0"/>
            </a:endParaRPr>
          </a:p>
          <a:p>
            <a:pPr lvl="0" algn="just" eaLnBrk="0" fontAlgn="base" hangingPunct="0">
              <a:spcBef>
                <a:spcPct val="0"/>
              </a:spcBef>
              <a:spcAft>
                <a:spcPct val="0"/>
              </a:spcAft>
            </a:pPr>
            <a:endParaRPr lang="it-IT" sz="1200" dirty="0" smtClean="0">
              <a:latin typeface="Comic Sans MS" pitchFamily="66" charset="0"/>
              <a:cs typeface="Arial" pitchFamily="34" charset="0"/>
            </a:endParaRPr>
          </a:p>
          <a:p>
            <a:pPr lvl="0" algn="just" eaLnBrk="0" fontAlgn="base" hangingPunct="0">
              <a:spcBef>
                <a:spcPct val="0"/>
              </a:spcBef>
              <a:spcAft>
                <a:spcPct val="0"/>
              </a:spcAft>
            </a:pPr>
            <a:endParaRPr kumimoji="0" lang="it-IT" sz="1200" b="0" i="0" u="none" strike="noStrike" cap="none" normalizeH="0" baseline="0" dirty="0" smtClean="0">
              <a:ln>
                <a:noFill/>
              </a:ln>
              <a:solidFill>
                <a:schemeClr val="tx1"/>
              </a:solidFill>
              <a:effectLst/>
              <a:latin typeface="Comic Sans MS" pitchFamily="66" charset="0"/>
              <a:cs typeface="Arial" pitchFamily="34" charset="0"/>
            </a:endParaRPr>
          </a:p>
          <a:p>
            <a:pPr lvl="0" algn="just" eaLnBrk="0" fontAlgn="base" hangingPunct="0">
              <a:spcBef>
                <a:spcPct val="0"/>
              </a:spcBef>
              <a:spcAft>
                <a:spcPct val="0"/>
              </a:spcAft>
            </a:pPr>
            <a:endParaRPr lang="it-IT" sz="1200" dirty="0" smtClean="0">
              <a:latin typeface="Comic Sans MS" pitchFamily="66" charset="0"/>
              <a:cs typeface="Arial" pitchFamily="34" charset="0"/>
            </a:endParaRPr>
          </a:p>
          <a:p>
            <a:pPr lvl="0" algn="just" eaLnBrk="0" fontAlgn="base" hangingPunct="0">
              <a:spcBef>
                <a:spcPct val="0"/>
              </a:spcBef>
              <a:spcAft>
                <a:spcPct val="0"/>
              </a:spcAft>
            </a:pPr>
            <a:endParaRPr kumimoji="0" lang="it-IT" sz="1200" b="0" i="0" u="none" strike="noStrike" cap="none" normalizeH="0" baseline="0" dirty="0" smtClean="0">
              <a:ln>
                <a:noFill/>
              </a:ln>
              <a:solidFill>
                <a:schemeClr val="tx1"/>
              </a:solidFill>
              <a:effectLst/>
              <a:latin typeface="Comic Sans MS" pitchFamily="66" charset="0"/>
              <a:cs typeface="Arial" pitchFamily="34" charset="0"/>
            </a:endParaRPr>
          </a:p>
        </p:txBody>
      </p:sp>
      <p:sp>
        <p:nvSpPr>
          <p:cNvPr id="7" name="Rettangolo 6"/>
          <p:cNvSpPr/>
          <p:nvPr/>
        </p:nvSpPr>
        <p:spPr>
          <a:xfrm>
            <a:off x="428596" y="4714884"/>
            <a:ext cx="8215370" cy="646331"/>
          </a:xfrm>
          <a:prstGeom prst="rect">
            <a:avLst/>
          </a:prstGeom>
        </p:spPr>
        <p:txBody>
          <a:bodyPr wrap="square">
            <a:spAutoFit/>
          </a:bodyPr>
          <a:lstStyle/>
          <a:p>
            <a:pPr algn="just" fontAlgn="base"/>
            <a:r>
              <a:rPr lang="it-IT" sz="1200" dirty="0" smtClean="0">
                <a:latin typeface="Comic Sans MS" pitchFamily="66" charset="0"/>
              </a:rPr>
              <a:t>Il </a:t>
            </a:r>
            <a:r>
              <a:rPr lang="it-IT" sz="1200" dirty="0" err="1" smtClean="0">
                <a:latin typeface="Comic Sans MS" pitchFamily="66" charset="0"/>
              </a:rPr>
              <a:t>Milleproroghe</a:t>
            </a:r>
            <a:r>
              <a:rPr lang="it-IT" sz="1200" dirty="0" smtClean="0">
                <a:latin typeface="Comic Sans MS" pitchFamily="66" charset="0"/>
              </a:rPr>
              <a:t> interviene sul suddetto decreto, prorogando al 2019/20 due dei sopra riportati requisiti: </a:t>
            </a:r>
            <a:r>
              <a:rPr lang="it-IT" sz="1200" b="1" dirty="0" smtClean="0">
                <a:latin typeface="Comic Sans MS" pitchFamily="66" charset="0"/>
              </a:rPr>
              <a:t>lo svolgimento dell’alternanza scuola-lavoro e la partecipazione alla prove invalsi</a:t>
            </a:r>
            <a:r>
              <a:rPr lang="it-IT" sz="1200" dirty="0" smtClean="0">
                <a:latin typeface="Comic Sans MS" pitchFamily="66" charset="0"/>
              </a:rPr>
              <a:t>. Alternanza e Invalsi, comunque, resteranno (magari con qualche modifica).</a:t>
            </a:r>
            <a:endParaRPr lang="it-IT" sz="1200" dirty="0">
              <a:latin typeface="Comic Sans MS" pitchFamily="66"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sz="2000" dirty="0" smtClean="0">
                <a:solidFill>
                  <a:srgbClr val="FF0000"/>
                </a:solidFill>
                <a:latin typeface="Comic Sans MS" pitchFamily="66" charset="0"/>
              </a:rPr>
              <a:t>L’ATTRIBUZIONE DEL CREDITO SCOLASTICO</a:t>
            </a:r>
            <a:endParaRPr lang="it-IT" sz="2000" dirty="0">
              <a:solidFill>
                <a:srgbClr val="FF0000"/>
              </a:solidFill>
              <a:latin typeface="Comic Sans MS" pitchFamily="66" charset="0"/>
            </a:endParaRPr>
          </a:p>
        </p:txBody>
      </p:sp>
      <p:sp>
        <p:nvSpPr>
          <p:cNvPr id="5" name="Segnaposto contenuto 4"/>
          <p:cNvSpPr>
            <a:spLocks noGrp="1"/>
          </p:cNvSpPr>
          <p:nvPr>
            <p:ph idx="1"/>
          </p:nvPr>
        </p:nvSpPr>
        <p:spPr>
          <a:xfrm>
            <a:off x="457200" y="1600200"/>
            <a:ext cx="8229600" cy="4043377"/>
          </a:xfrm>
        </p:spPr>
        <p:txBody>
          <a:bodyPr>
            <a:normAutofit/>
          </a:bodyPr>
          <a:lstStyle/>
          <a:p>
            <a:pPr algn="just"/>
            <a:r>
              <a:rPr lang="it-IT" sz="1400" dirty="0" smtClean="0">
                <a:latin typeface="Comic Sans MS" pitchFamily="66" charset="0"/>
              </a:rPr>
              <a:t>L’art. 15 del d.lgs. 62/2017 attribuisce al credito scolastico maturato dagli studenti nel secondo biennio e nell’ultimo anno di corso un peso decisamente maggiore nella determinazione del voto finale dell’esame di Stato rispetto alla precedente normativa, </a:t>
            </a:r>
            <a:r>
              <a:rPr lang="it-IT" sz="1400" b="1" dirty="0" smtClean="0">
                <a:latin typeface="Comic Sans MS" pitchFamily="66" charset="0"/>
              </a:rPr>
              <a:t>elevando tale credito da </a:t>
            </a:r>
            <a:r>
              <a:rPr lang="it-IT" sz="1400" b="1" dirty="0" smtClean="0">
                <a:solidFill>
                  <a:srgbClr val="FF0000"/>
                </a:solidFill>
                <a:latin typeface="Comic Sans MS" pitchFamily="66" charset="0"/>
              </a:rPr>
              <a:t>venticinque</a:t>
            </a:r>
            <a:r>
              <a:rPr lang="it-IT" sz="1400" b="1" dirty="0" smtClean="0">
                <a:latin typeface="Comic Sans MS" pitchFamily="66" charset="0"/>
              </a:rPr>
              <a:t> punti su cento a </a:t>
            </a:r>
            <a:r>
              <a:rPr lang="it-IT" sz="1400" b="1" dirty="0" smtClean="0">
                <a:solidFill>
                  <a:srgbClr val="FF0000"/>
                </a:solidFill>
                <a:latin typeface="Comic Sans MS" pitchFamily="66" charset="0"/>
              </a:rPr>
              <a:t>quaranta </a:t>
            </a:r>
            <a:r>
              <a:rPr lang="it-IT" sz="1400" b="1" dirty="0" smtClean="0">
                <a:latin typeface="Comic Sans MS" pitchFamily="66" charset="0"/>
              </a:rPr>
              <a:t>punti su cento</a:t>
            </a:r>
          </a:p>
          <a:p>
            <a:pPr algn="just"/>
            <a:r>
              <a:rPr lang="it-IT" sz="1400" b="1" dirty="0" smtClean="0">
                <a:latin typeface="Comic Sans MS" pitchFamily="66" charset="0"/>
              </a:rPr>
              <a:t>Per l’attribuzione del credito si farà riferimento alla seguente tabella:</a:t>
            </a:r>
          </a:p>
          <a:p>
            <a:pPr algn="just"/>
            <a:endParaRPr lang="it-IT" sz="1400" b="1" dirty="0">
              <a:latin typeface="Comic Sans MS" pitchFamily="66" charset="0"/>
            </a:endParaRPr>
          </a:p>
        </p:txBody>
      </p:sp>
      <p:pic>
        <p:nvPicPr>
          <p:cNvPr id="6" name="Immagine 5" descr="https://www.orizzontescuola.it/wp-content/uploads/2018/08/1-5.png"/>
          <p:cNvPicPr/>
          <p:nvPr/>
        </p:nvPicPr>
        <p:blipFill>
          <a:blip r:embed="rId2" cstate="print"/>
          <a:srcRect/>
          <a:stretch>
            <a:fillRect/>
          </a:stretch>
        </p:blipFill>
        <p:spPr bwMode="auto">
          <a:xfrm>
            <a:off x="785786" y="3214686"/>
            <a:ext cx="7929618" cy="242889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70"/>
          </a:xfrm>
        </p:spPr>
        <p:txBody>
          <a:bodyPr>
            <a:normAutofit/>
          </a:bodyPr>
          <a:lstStyle/>
          <a:p>
            <a:r>
              <a:rPr lang="it-IT" sz="2800" smtClean="0">
                <a:latin typeface="Comic Sans MS" pitchFamily="66" charset="0"/>
              </a:rPr>
              <a:t>Tabelle di conversione</a:t>
            </a:r>
            <a:endParaRPr lang="it-IT" sz="2800" dirty="0">
              <a:latin typeface="Comic Sans MS" pitchFamily="66" charset="0"/>
            </a:endParaRPr>
          </a:p>
        </p:txBody>
      </p:sp>
      <p:sp>
        <p:nvSpPr>
          <p:cNvPr id="3" name="Segnaposto contenuto 2"/>
          <p:cNvSpPr>
            <a:spLocks noGrp="1"/>
          </p:cNvSpPr>
          <p:nvPr>
            <p:ph idx="1"/>
          </p:nvPr>
        </p:nvSpPr>
        <p:spPr>
          <a:xfrm>
            <a:off x="357158" y="1600201"/>
            <a:ext cx="8329642" cy="1543048"/>
          </a:xfrm>
        </p:spPr>
        <p:txBody>
          <a:bodyPr>
            <a:normAutofit lnSpcReduction="10000"/>
          </a:bodyPr>
          <a:lstStyle/>
          <a:p>
            <a:pPr algn="just">
              <a:buNone/>
            </a:pPr>
            <a:r>
              <a:rPr lang="it-IT" sz="1400" dirty="0" smtClean="0"/>
              <a:t>         Al fine di mettere gli studenti del quinto anno in condizione di avere contezza della propria situazione, i consigli di classe provvederanno ad effettuare tempestivamente e, comunque, non più tardi dello scrutinio di valutazione intermedia, la conversione del credito scolastico conseguito complessivamente nel terzo e nel quarto anno di corso da ciascuno studente, verbalizzandone l’esito. </a:t>
            </a:r>
          </a:p>
          <a:p>
            <a:pPr algn="just">
              <a:buNone/>
            </a:pPr>
            <a:r>
              <a:rPr lang="it-IT" sz="1400" dirty="0" smtClean="0"/>
              <a:t>         Inoltre, le scuole avranno cura di comunicare agli studenti e alle famiglie il credito complessivo del terzo e del quarto anno, come risultante dalla suddetta operazione di conversione, mediante i consueti canali di comunicazione scuola- famiglia.</a:t>
            </a:r>
          </a:p>
          <a:p>
            <a:pPr algn="just">
              <a:buNone/>
            </a:pPr>
            <a:endParaRPr lang="it-IT" sz="1400" dirty="0" smtClean="0"/>
          </a:p>
          <a:p>
            <a:pPr>
              <a:buNone/>
            </a:pPr>
            <a:endParaRPr lang="it-IT" sz="1400" dirty="0"/>
          </a:p>
        </p:txBody>
      </p:sp>
      <p:pic>
        <p:nvPicPr>
          <p:cNvPr id="4" name="Immagine 3" descr="https://www.orizzontescuola.it/wp-content/uploads/2018/08/2-6.png"/>
          <p:cNvPicPr/>
          <p:nvPr/>
        </p:nvPicPr>
        <p:blipFill>
          <a:blip r:embed="rId2" cstate="print"/>
          <a:srcRect/>
          <a:stretch>
            <a:fillRect/>
          </a:stretch>
        </p:blipFill>
        <p:spPr bwMode="auto">
          <a:xfrm>
            <a:off x="1643042" y="3214686"/>
            <a:ext cx="6000792" cy="278608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https://www.orizzontescuola.it/wp-content/uploads/2018/08/3-1.png"/>
          <p:cNvPicPr/>
          <p:nvPr/>
        </p:nvPicPr>
        <p:blipFill>
          <a:blip r:embed="rId2" cstate="print"/>
          <a:srcRect/>
          <a:stretch>
            <a:fillRect/>
          </a:stretch>
        </p:blipFill>
        <p:spPr bwMode="auto">
          <a:xfrm>
            <a:off x="1357290" y="571481"/>
            <a:ext cx="6137910" cy="364333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428604"/>
            <a:ext cx="8229600" cy="928694"/>
          </a:xfrm>
        </p:spPr>
        <p:txBody>
          <a:bodyPr>
            <a:noAutofit/>
          </a:bodyPr>
          <a:lstStyle/>
          <a:p>
            <a:r>
              <a:rPr lang="it-IT" sz="3200" dirty="0" smtClean="0">
                <a:latin typeface="Comic Sans MS" pitchFamily="66" charset="0"/>
              </a:rPr>
              <a:t/>
            </a:r>
            <a:br>
              <a:rPr lang="it-IT" sz="3200" dirty="0" smtClean="0">
                <a:latin typeface="Comic Sans MS" pitchFamily="66" charset="0"/>
              </a:rPr>
            </a:br>
            <a:r>
              <a:rPr lang="it-IT" sz="3200" dirty="0" smtClean="0">
                <a:latin typeface="Comic Sans MS" pitchFamily="66" charset="0"/>
              </a:rPr>
              <a:t/>
            </a:r>
            <a:br>
              <a:rPr lang="it-IT" sz="3200" dirty="0" smtClean="0">
                <a:latin typeface="Comic Sans MS" pitchFamily="66" charset="0"/>
              </a:rPr>
            </a:br>
            <a:r>
              <a:rPr lang="it-IT" sz="2000" dirty="0" smtClean="0">
                <a:latin typeface="Comic Sans MS" pitchFamily="66" charset="0"/>
              </a:rPr>
              <a:t>LE PROVE D’ ESAME E IL PUNTEGGIO FINALE COMPLESSIVO</a:t>
            </a:r>
            <a:br>
              <a:rPr lang="it-IT" sz="2000" dirty="0" smtClean="0">
                <a:latin typeface="Comic Sans MS" pitchFamily="66" charset="0"/>
              </a:rPr>
            </a:br>
            <a:r>
              <a:rPr lang="da-DK" sz="1800" dirty="0" smtClean="0"/>
              <a:t> Art. 17 del d.lgs. n. 62/2017 </a:t>
            </a:r>
            <a:br>
              <a:rPr lang="da-DK" sz="1800" dirty="0" smtClean="0"/>
            </a:br>
            <a:r>
              <a:rPr lang="da-DK" sz="1800" dirty="0" smtClean="0"/>
              <a:t/>
            </a:r>
            <a:br>
              <a:rPr lang="da-DK" sz="1800" dirty="0" smtClean="0"/>
            </a:br>
            <a:r>
              <a:rPr lang="da-DK" sz="1800" dirty="0" smtClean="0"/>
              <a:t/>
            </a:r>
            <a:br>
              <a:rPr lang="da-DK" sz="1800" dirty="0" smtClean="0"/>
            </a:br>
            <a:endParaRPr lang="it-IT" sz="3200" dirty="0">
              <a:latin typeface="Comic Sans MS" pitchFamily="66" charset="0"/>
            </a:endParaRPr>
          </a:p>
        </p:txBody>
      </p:sp>
      <p:sp>
        <p:nvSpPr>
          <p:cNvPr id="7" name="Titolo 1"/>
          <p:cNvSpPr txBox="1">
            <a:spLocks/>
          </p:cNvSpPr>
          <p:nvPr/>
        </p:nvSpPr>
        <p:spPr>
          <a:xfrm>
            <a:off x="357158" y="1285860"/>
            <a:ext cx="8229600" cy="71438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rPr>
              <a:t>19/06/2019</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rPr>
              <a:t> - PRIMA</a:t>
            </a:r>
            <a:r>
              <a:rPr kumimoji="0" lang="it-IT" sz="1400" b="1" i="0" u="none" strike="noStrike" kern="1200" cap="none" spc="0" normalizeH="0" baseline="0" noProof="0" dirty="0" smtClean="0">
                <a:ln>
                  <a:noFill/>
                </a:ln>
                <a:solidFill>
                  <a:schemeClr val="tx1"/>
                </a:solidFill>
                <a:effectLst/>
                <a:uLnTx/>
                <a:uFillTx/>
                <a:latin typeface="+mj-lt"/>
                <a:ea typeface="+mj-ea"/>
                <a:cs typeface="+mj-cs"/>
              </a:rPr>
              <a:t> </a:t>
            </a:r>
            <a:r>
              <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rPr>
              <a:t>PROVA</a:t>
            </a:r>
            <a:r>
              <a:rPr kumimoji="0" lang="it-IT" sz="1400" b="1" i="0" u="none" strike="noStrike" kern="1200" cap="none" spc="0" normalizeH="0" noProof="0" dirty="0" smtClean="0">
                <a:ln>
                  <a:noFill/>
                </a:ln>
                <a:solidFill>
                  <a:schemeClr val="tx1"/>
                </a:solidFill>
                <a:effectLst/>
                <a:uLnTx/>
                <a:uFillTx/>
                <a:latin typeface="Comic Sans MS" pitchFamily="66" charset="0"/>
                <a:ea typeface="+mj-ea"/>
                <a:cs typeface="+mj-cs"/>
              </a:rPr>
              <a:t> – PUNTI </a:t>
            </a:r>
            <a:r>
              <a:rPr lang="it-IT" sz="1400" b="1" dirty="0" smtClean="0">
                <a:latin typeface="Comic Sans MS" pitchFamily="66" charset="0"/>
                <a:ea typeface="+mj-ea"/>
                <a:cs typeface="+mj-cs"/>
              </a:rPr>
              <a:t> 20</a:t>
            </a:r>
            <a:r>
              <a:rPr kumimoji="0" lang="it-IT" sz="1400" b="1" i="0" u="none" strike="noStrike" kern="1200" cap="none" spc="0" normalizeH="0" baseline="0" noProof="0" dirty="0" smtClean="0">
                <a:ln>
                  <a:noFill/>
                </a:ln>
                <a:solidFill>
                  <a:schemeClr val="tx1"/>
                </a:solidFill>
                <a:effectLst/>
                <a:uLnTx/>
                <a:uFillTx/>
                <a:latin typeface="+mj-lt"/>
                <a:ea typeface="+mj-ea"/>
                <a:cs typeface="+mj-cs"/>
              </a:rPr>
              <a:t/>
            </a:r>
            <a:br>
              <a:rPr kumimoji="0" lang="it-IT" sz="1400" b="1" i="0" u="none" strike="noStrike" kern="1200" cap="none" spc="0" normalizeH="0" baseline="0" noProof="0" dirty="0" smtClean="0">
                <a:ln>
                  <a:noFill/>
                </a:ln>
                <a:solidFill>
                  <a:schemeClr val="tx1"/>
                </a:solidFill>
                <a:effectLst/>
                <a:uLnTx/>
                <a:uFillTx/>
                <a:latin typeface="+mj-lt"/>
                <a:ea typeface="+mj-ea"/>
                <a:cs typeface="+mj-cs"/>
              </a:rPr>
            </a:br>
            <a:endParaRPr kumimoji="0" lang="it-IT"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Rettangolo 8"/>
          <p:cNvSpPr/>
          <p:nvPr/>
        </p:nvSpPr>
        <p:spPr>
          <a:xfrm>
            <a:off x="642910" y="2571744"/>
            <a:ext cx="7929618" cy="1600438"/>
          </a:xfrm>
          <a:prstGeom prst="rect">
            <a:avLst/>
          </a:prstGeom>
        </p:spPr>
        <p:txBody>
          <a:bodyPr wrap="square">
            <a:spAutoFit/>
          </a:bodyPr>
          <a:lstStyle/>
          <a:p>
            <a:pPr algn="just" fontAlgn="base"/>
            <a:r>
              <a:rPr lang="it-IT" sz="1400" dirty="0" smtClean="0"/>
              <a:t>E’ volta ad accertare la padronanza della lingua italiana o della diversa lingua madre nelle scuole speciali di minoranza linguistica, nonché le capacità espressive, logico-linguistiche e critiche del candidato.</a:t>
            </a:r>
          </a:p>
          <a:p>
            <a:pPr algn="just" fontAlgn="base"/>
            <a:r>
              <a:rPr lang="it-IT" sz="1400" dirty="0" smtClean="0"/>
              <a:t>La prova:</a:t>
            </a:r>
          </a:p>
          <a:p>
            <a:pPr algn="just" fontAlgn="base"/>
            <a:r>
              <a:rPr lang="it-IT" sz="1400" dirty="0" smtClean="0"/>
              <a:t>consiste nella redazione di un elaborato con differenti tipologie testuali in ambito artistico, letterario, filosofico, scientifico, storico, sociale, economico e tecnologico; può essere strutturata in più parti, per consentire la verifica di competenze diverse, in particolare della comprensione degli aspetti linguistici, espressivi e  logico-argomentativi, oltre che della riflessione critica.</a:t>
            </a:r>
          </a:p>
        </p:txBody>
      </p:sp>
      <p:sp>
        <p:nvSpPr>
          <p:cNvPr id="10" name="Rettangolo 9"/>
          <p:cNvSpPr/>
          <p:nvPr/>
        </p:nvSpPr>
        <p:spPr>
          <a:xfrm>
            <a:off x="642910" y="1928802"/>
            <a:ext cx="7929618" cy="523220"/>
          </a:xfrm>
          <a:prstGeom prst="rect">
            <a:avLst/>
          </a:prstGeom>
        </p:spPr>
        <p:txBody>
          <a:bodyPr wrap="square">
            <a:spAutoFit/>
          </a:bodyPr>
          <a:lstStyle/>
          <a:p>
            <a:pPr algn="just" fontAlgn="base"/>
            <a:r>
              <a:rPr lang="it-IT" sz="1400" dirty="0" smtClean="0"/>
              <a:t>Comprende tre tipologie: </a:t>
            </a:r>
            <a:r>
              <a:rPr lang="it-IT" sz="1400" b="1" dirty="0" smtClean="0"/>
              <a:t>analisi del testo</a:t>
            </a:r>
            <a:r>
              <a:rPr lang="it-IT" sz="1400" dirty="0" smtClean="0"/>
              <a:t> (2 tracce), </a:t>
            </a:r>
            <a:r>
              <a:rPr lang="it-IT" sz="1400" b="1" dirty="0" smtClean="0"/>
              <a:t>testo argomentativo </a:t>
            </a:r>
            <a:r>
              <a:rPr lang="it-IT" sz="1400" dirty="0" smtClean="0"/>
              <a:t>(3 tracce), </a:t>
            </a:r>
            <a:r>
              <a:rPr lang="it-IT" sz="1400" b="1" dirty="0" smtClean="0"/>
              <a:t>riflessione su tematiche di attualità</a:t>
            </a:r>
            <a:r>
              <a:rPr lang="it-IT" sz="1400" dirty="0" smtClean="0"/>
              <a:t> (2 tracce).</a:t>
            </a:r>
            <a:endParaRPr lang="it-IT" sz="1400"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500034" y="285728"/>
            <a:ext cx="8229600" cy="64294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rPr>
              <a:t>20/06/2019</a:t>
            </a:r>
          </a:p>
          <a:p>
            <a:pPr marL="0" marR="0" lvl="0" indent="0" algn="ctr" defTabSz="914400" rtl="0" eaLnBrk="1" fontAlgn="auto" latinLnBrk="0" hangingPunct="1">
              <a:lnSpc>
                <a:spcPct val="100000"/>
              </a:lnSpc>
              <a:spcBef>
                <a:spcPct val="0"/>
              </a:spcBef>
              <a:spcAft>
                <a:spcPts val="0"/>
              </a:spcAft>
              <a:buClrTx/>
              <a:buSzTx/>
              <a:buFontTx/>
              <a:buChar char="-"/>
              <a:tabLst/>
              <a:defRPr/>
            </a:pPr>
            <a:r>
              <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rPr>
              <a:t>SECONDA</a:t>
            </a:r>
            <a:r>
              <a:rPr kumimoji="0" lang="it-IT" sz="1400" b="1" i="0" u="none" strike="noStrike" kern="1200" cap="none" spc="0" normalizeH="0" noProof="0" dirty="0" smtClean="0">
                <a:ln>
                  <a:noFill/>
                </a:ln>
                <a:solidFill>
                  <a:schemeClr val="tx1"/>
                </a:solidFill>
                <a:effectLst/>
                <a:uLnTx/>
                <a:uFillTx/>
                <a:latin typeface="Comic Sans MS" pitchFamily="66" charset="0"/>
                <a:ea typeface="+mj-ea"/>
                <a:cs typeface="+mj-cs"/>
              </a:rPr>
              <a:t> </a:t>
            </a:r>
            <a:r>
              <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rPr>
              <a:t>PROVA</a:t>
            </a:r>
            <a:r>
              <a:rPr kumimoji="0" lang="it-IT" sz="1400" b="1" i="0" u="none" strike="noStrike" kern="1200" cap="none" spc="0" normalizeH="0" noProof="0" dirty="0" smtClean="0">
                <a:ln>
                  <a:noFill/>
                </a:ln>
                <a:solidFill>
                  <a:schemeClr val="tx1"/>
                </a:solidFill>
                <a:effectLst/>
                <a:uLnTx/>
                <a:uFillTx/>
                <a:latin typeface="Comic Sans MS" pitchFamily="66" charset="0"/>
                <a:ea typeface="+mj-ea"/>
                <a:cs typeface="+mj-cs"/>
              </a:rPr>
              <a:t> – PUNTI </a:t>
            </a:r>
            <a:r>
              <a:rPr lang="it-IT" sz="1400" b="1" dirty="0" smtClean="0">
                <a:latin typeface="Comic Sans MS" pitchFamily="66" charset="0"/>
                <a:ea typeface="+mj-ea"/>
                <a:cs typeface="+mj-cs"/>
              </a:rPr>
              <a:t> 20</a:t>
            </a:r>
          </a:p>
          <a:p>
            <a:pPr marL="0" marR="0" lvl="0" indent="0" algn="ctr" defTabSz="914400" rtl="0" eaLnBrk="1" fontAlgn="auto" latinLnBrk="0" hangingPunct="1">
              <a:lnSpc>
                <a:spcPct val="100000"/>
              </a:lnSpc>
              <a:spcBef>
                <a:spcPct val="0"/>
              </a:spcBef>
              <a:spcAft>
                <a:spcPts val="0"/>
              </a:spcAft>
              <a:buClrTx/>
              <a:buSzTx/>
              <a:buFontTx/>
              <a:buChar char="-"/>
              <a:tabLst/>
              <a:defRPr/>
            </a:pPr>
            <a:endParaRPr kumimoji="0" lang="it-IT" sz="1400" b="1" i="0" u="none" strike="noStrike" kern="1200" cap="none" spc="0" normalizeH="0" baseline="0" noProof="0" dirty="0" smtClean="0">
              <a:ln>
                <a:noFill/>
              </a:ln>
              <a:solidFill>
                <a:schemeClr val="tx1"/>
              </a:solidFill>
              <a:effectLst/>
              <a:uLnTx/>
              <a:uFillTx/>
              <a:latin typeface="Comic Sans MS" pitchFamily="66" charset="0"/>
              <a:ea typeface="+mj-ea"/>
              <a:cs typeface="+mj-cs"/>
            </a:endParaRPr>
          </a:p>
        </p:txBody>
      </p:sp>
      <p:sp>
        <p:nvSpPr>
          <p:cNvPr id="5" name="Rettangolo 4"/>
          <p:cNvSpPr/>
          <p:nvPr/>
        </p:nvSpPr>
        <p:spPr>
          <a:xfrm>
            <a:off x="642910" y="1285860"/>
            <a:ext cx="8072494" cy="461665"/>
          </a:xfrm>
          <a:prstGeom prst="rect">
            <a:avLst/>
          </a:prstGeom>
        </p:spPr>
        <p:txBody>
          <a:bodyPr wrap="square">
            <a:spAutoFit/>
          </a:bodyPr>
          <a:lstStyle/>
          <a:p>
            <a:r>
              <a:rPr lang="it-IT" sz="1200" b="1" dirty="0" smtClean="0"/>
              <a:t>Traccia mista di matematica e fisica</a:t>
            </a:r>
            <a:r>
              <a:rPr lang="it-IT" sz="1200" dirty="0" smtClean="0"/>
              <a:t>. La prova è composta da 2 problemi e 8 quesiti: gli studenti dovranno scegliere un problema e 4 quesiti da svolgere nell'arco di 6 ore.</a:t>
            </a:r>
            <a:endParaRPr lang="it-IT" sz="1200" dirty="0"/>
          </a:p>
        </p:txBody>
      </p:sp>
      <p:sp>
        <p:nvSpPr>
          <p:cNvPr id="6" name="Rettangolo 5"/>
          <p:cNvSpPr/>
          <p:nvPr/>
        </p:nvSpPr>
        <p:spPr>
          <a:xfrm>
            <a:off x="642910" y="1785926"/>
            <a:ext cx="7643866" cy="523220"/>
          </a:xfrm>
          <a:prstGeom prst="rect">
            <a:avLst/>
          </a:prstGeom>
        </p:spPr>
        <p:txBody>
          <a:bodyPr wrap="square">
            <a:spAutoFit/>
          </a:bodyPr>
          <a:lstStyle/>
          <a:p>
            <a:pPr lvl="0" algn="ctr">
              <a:spcBef>
                <a:spcPct val="0"/>
              </a:spcBef>
              <a:defRPr/>
            </a:pPr>
            <a:r>
              <a:rPr lang="it-IT" sz="1400" b="1" dirty="0" smtClean="0">
                <a:latin typeface="Comic Sans MS" pitchFamily="66" charset="0"/>
              </a:rPr>
              <a:t>ISTITUTI TECNICI</a:t>
            </a:r>
            <a:r>
              <a:rPr lang="it-IT" sz="1400" b="1" dirty="0" smtClean="0"/>
              <a:t/>
            </a:r>
            <a:br>
              <a:rPr lang="it-IT" sz="1400" b="1" dirty="0" smtClean="0"/>
            </a:br>
            <a:endParaRPr lang="it-IT" sz="1400" dirty="0"/>
          </a:p>
        </p:txBody>
      </p:sp>
      <p:sp>
        <p:nvSpPr>
          <p:cNvPr id="7" name="Rettangolo 6"/>
          <p:cNvSpPr/>
          <p:nvPr/>
        </p:nvSpPr>
        <p:spPr>
          <a:xfrm>
            <a:off x="642910" y="2143116"/>
            <a:ext cx="8001056" cy="646331"/>
          </a:xfrm>
          <a:prstGeom prst="rect">
            <a:avLst/>
          </a:prstGeom>
        </p:spPr>
        <p:txBody>
          <a:bodyPr wrap="square">
            <a:spAutoFit/>
          </a:bodyPr>
          <a:lstStyle/>
          <a:p>
            <a:pPr algn="just"/>
            <a:r>
              <a:rPr lang="it-IT" sz="1200" dirty="0" smtClean="0"/>
              <a:t>La struttura della prova prevede una prima parte, che tutti i candidati sono tenuti a svolgere, seguita da una seconda parte, con una serie di quesiti tra i quali il candidato sceglierà sulla base del numero indicato in calce al testo. Anche qui potranno essere coinvolte più discipline.</a:t>
            </a:r>
            <a:endParaRPr lang="it-IT" sz="1200" dirty="0"/>
          </a:p>
        </p:txBody>
      </p:sp>
      <p:sp>
        <p:nvSpPr>
          <p:cNvPr id="8" name="Rettangolo 7"/>
          <p:cNvSpPr/>
          <p:nvPr/>
        </p:nvSpPr>
        <p:spPr>
          <a:xfrm>
            <a:off x="714348" y="2857496"/>
            <a:ext cx="7643866" cy="523220"/>
          </a:xfrm>
          <a:prstGeom prst="rect">
            <a:avLst/>
          </a:prstGeom>
        </p:spPr>
        <p:txBody>
          <a:bodyPr wrap="square">
            <a:spAutoFit/>
          </a:bodyPr>
          <a:lstStyle/>
          <a:p>
            <a:pPr lvl="0" algn="ctr">
              <a:spcBef>
                <a:spcPct val="0"/>
              </a:spcBef>
              <a:defRPr/>
            </a:pPr>
            <a:r>
              <a:rPr lang="it-IT" sz="1400" b="1" dirty="0" smtClean="0">
                <a:latin typeface="Comic Sans MS" pitchFamily="66" charset="0"/>
              </a:rPr>
              <a:t>ISTITUTI PROFESSIONALI</a:t>
            </a:r>
            <a:r>
              <a:rPr lang="it-IT" sz="1400" b="1" dirty="0" smtClean="0"/>
              <a:t/>
            </a:r>
            <a:br>
              <a:rPr lang="it-IT" sz="1400" b="1" dirty="0" smtClean="0"/>
            </a:br>
            <a:endParaRPr lang="it-IT" sz="1400" dirty="0"/>
          </a:p>
        </p:txBody>
      </p:sp>
      <p:sp>
        <p:nvSpPr>
          <p:cNvPr id="9" name="Rettangolo 8"/>
          <p:cNvSpPr/>
          <p:nvPr/>
        </p:nvSpPr>
        <p:spPr>
          <a:xfrm>
            <a:off x="642910" y="3286124"/>
            <a:ext cx="8001056" cy="1015663"/>
          </a:xfrm>
          <a:prstGeom prst="rect">
            <a:avLst/>
          </a:prstGeom>
        </p:spPr>
        <p:txBody>
          <a:bodyPr wrap="square">
            <a:spAutoFit/>
          </a:bodyPr>
          <a:lstStyle/>
          <a:p>
            <a:pPr algn="just"/>
            <a:r>
              <a:rPr lang="it-IT" sz="1200" dirty="0" smtClean="0"/>
              <a:t>Si comporrà di una parte definita a livello nazionale e di una seconda parte predisposta dalla Commissione, per tenere conto della specificità dell’offerta formativa dell’Istituzione scolastica compatibilmente con la dotazione tecnologica e </a:t>
            </a:r>
            <a:r>
              <a:rPr lang="it-IT" sz="1200" dirty="0" err="1" smtClean="0"/>
              <a:t>laboratoriale</a:t>
            </a:r>
            <a:r>
              <a:rPr lang="it-IT" sz="1200" dirty="0" smtClean="0"/>
              <a:t> dell’ istituto. La durata della prova può essere compresa tra sei e otto ore. Fatta salva l’unicità della prova, la Commissione, tenuto conto delle esigenze organizzative, si può riservare la possibilità di far svolgere la prova in due giorni</a:t>
            </a:r>
          </a:p>
          <a:p>
            <a:pPr algn="just"/>
            <a:endParaRPr lang="it-IT" sz="1200" dirty="0"/>
          </a:p>
        </p:txBody>
      </p:sp>
      <p:sp>
        <p:nvSpPr>
          <p:cNvPr id="10" name="Segnaposto contenuto 2"/>
          <p:cNvSpPr txBox="1">
            <a:spLocks/>
          </p:cNvSpPr>
          <p:nvPr/>
        </p:nvSpPr>
        <p:spPr>
          <a:xfrm>
            <a:off x="714348" y="4286256"/>
            <a:ext cx="8043890" cy="1071570"/>
          </a:xfrm>
          <a:prstGeom prst="rect">
            <a:avLst/>
          </a:prstGeom>
        </p:spPr>
        <p:txBody>
          <a:bodyPr>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it-IT" sz="12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Rettangolo 12"/>
          <p:cNvSpPr/>
          <p:nvPr/>
        </p:nvSpPr>
        <p:spPr>
          <a:xfrm>
            <a:off x="642910" y="4714884"/>
            <a:ext cx="7786742" cy="1015663"/>
          </a:xfrm>
          <a:prstGeom prst="rect">
            <a:avLst/>
          </a:prstGeom>
        </p:spPr>
        <p:txBody>
          <a:bodyPr wrap="square">
            <a:spAutoFit/>
          </a:bodyPr>
          <a:lstStyle/>
          <a:p>
            <a:pPr algn="just"/>
            <a:r>
              <a:rPr lang="it-IT" sz="1200" i="1" dirty="0" smtClean="0"/>
              <a:t>Una rilevante novità è stata introdotta dai commi 5 e 6 dell’art. 17 del d.lgs. n.62/2017. Infatti, fermo restando che le scuole elaborano il loro curricolo e progettano gli interventi didattico/educativi sulla base dei traguardi di apprendimento indicati dai </a:t>
            </a:r>
            <a:r>
              <a:rPr lang="it-IT" sz="1200" i="1" dirty="0" err="1" smtClean="0"/>
              <a:t>DD.PP.RR</a:t>
            </a:r>
            <a:r>
              <a:rPr lang="it-IT" sz="1200" i="1" dirty="0" smtClean="0"/>
              <a:t>. </a:t>
            </a:r>
            <a:r>
              <a:rPr lang="it-IT" sz="1200" i="1" dirty="0" err="1" smtClean="0"/>
              <a:t>nn</a:t>
            </a:r>
            <a:r>
              <a:rPr lang="it-IT" sz="1200" i="1" dirty="0" smtClean="0"/>
              <a:t>. 87,88 e 89 del 2010, si prevede l’adozione, con decreto del Ministro, dei quadri di riferimento per la redazione e lo svolgimento delle prove scritte e la definizione delle griglie di valutazione, al fine di uniformare i criteri di valutazione delle commissioni d’esame per l’attribuzione dei punteggi</a:t>
            </a:r>
            <a:endParaRPr lang="it-IT" sz="1200" i="1" dirty="0"/>
          </a:p>
        </p:txBody>
      </p:sp>
      <p:sp>
        <p:nvSpPr>
          <p:cNvPr id="14" name="Rettangolo 13"/>
          <p:cNvSpPr/>
          <p:nvPr/>
        </p:nvSpPr>
        <p:spPr>
          <a:xfrm>
            <a:off x="714348" y="928670"/>
            <a:ext cx="7643866" cy="523220"/>
          </a:xfrm>
          <a:prstGeom prst="rect">
            <a:avLst/>
          </a:prstGeom>
        </p:spPr>
        <p:txBody>
          <a:bodyPr wrap="square">
            <a:spAutoFit/>
          </a:bodyPr>
          <a:lstStyle/>
          <a:p>
            <a:pPr lvl="0" algn="ctr">
              <a:spcBef>
                <a:spcPct val="0"/>
              </a:spcBef>
              <a:defRPr/>
            </a:pPr>
            <a:r>
              <a:rPr lang="it-IT" sz="1400" b="1" dirty="0" smtClean="0">
                <a:latin typeface="Comic Sans MS" pitchFamily="66" charset="0"/>
              </a:rPr>
              <a:t>LICEO SCIENTIFICO</a:t>
            </a:r>
            <a:r>
              <a:rPr lang="it-IT" sz="1400" b="1" dirty="0" smtClean="0"/>
              <a:t/>
            </a:r>
            <a:br>
              <a:rPr lang="it-IT" sz="1400" b="1" dirty="0" smtClean="0"/>
            </a:br>
            <a:endParaRPr lang="it-IT" sz="1400"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500034" y="1214422"/>
            <a:ext cx="8229600" cy="654032"/>
          </a:xfrm>
        </p:spPr>
        <p:txBody>
          <a:bodyPr>
            <a:normAutofit/>
          </a:bodyPr>
          <a:lstStyle/>
          <a:p>
            <a:r>
              <a:rPr lang="it-IT" sz="1400" dirty="0" smtClean="0">
                <a:latin typeface="Comic Sans MS" pitchFamily="66" charset="0"/>
              </a:rPr>
              <a:t>1^ PROVA</a:t>
            </a:r>
            <a:br>
              <a:rPr lang="it-IT" sz="1400" dirty="0" smtClean="0">
                <a:latin typeface="Comic Sans MS" pitchFamily="66" charset="0"/>
              </a:rPr>
            </a:br>
            <a:r>
              <a:rPr lang="it-IT" sz="1400" dirty="0" smtClean="0">
                <a:latin typeface="Comic Sans MS" pitchFamily="66" charset="0"/>
              </a:rPr>
              <a:t>GRIGLIA  </a:t>
            </a:r>
            <a:r>
              <a:rPr lang="it-IT" sz="1400" dirty="0" err="1" smtClean="0">
                <a:latin typeface="Comic Sans MS" pitchFamily="66" charset="0"/>
              </a:rPr>
              <a:t>DI</a:t>
            </a:r>
            <a:r>
              <a:rPr lang="it-IT" sz="1400" dirty="0" smtClean="0">
                <a:latin typeface="Comic Sans MS" pitchFamily="66" charset="0"/>
              </a:rPr>
              <a:t> VALUTAZIONE PER L’ATTRIBUZIONE DEI PUNTEGGI</a:t>
            </a:r>
            <a:endParaRPr lang="it-IT" sz="1400" dirty="0">
              <a:latin typeface="Comic Sans MS" pitchFamily="66" charset="0"/>
            </a:endParaRPr>
          </a:p>
        </p:txBody>
      </p:sp>
      <p:sp>
        <p:nvSpPr>
          <p:cNvPr id="5" name="Rettangolo 4"/>
          <p:cNvSpPr/>
          <p:nvPr/>
        </p:nvSpPr>
        <p:spPr>
          <a:xfrm>
            <a:off x="571472" y="2143116"/>
            <a:ext cx="8143932" cy="2677656"/>
          </a:xfrm>
          <a:prstGeom prst="rect">
            <a:avLst/>
          </a:prstGeom>
        </p:spPr>
        <p:txBody>
          <a:bodyPr wrap="square">
            <a:spAutoFit/>
          </a:bodyPr>
          <a:lstStyle/>
          <a:p>
            <a:pPr algn="ctr"/>
            <a:r>
              <a:rPr lang="it-IT" sz="1200" b="1" dirty="0" smtClean="0"/>
              <a:t>Griglia di valutazione per l’attribuzione dei punteggi </a:t>
            </a:r>
          </a:p>
          <a:p>
            <a:pPr algn="ctr"/>
            <a:r>
              <a:rPr lang="it-IT" sz="1200" b="1" dirty="0" smtClean="0"/>
              <a:t>Indicazioni generali per la valutazione degli elaborati (MAX 60 pt) </a:t>
            </a:r>
          </a:p>
          <a:p>
            <a:pPr algn="just"/>
            <a:endParaRPr lang="it-IT" sz="1200" dirty="0" smtClean="0"/>
          </a:p>
          <a:p>
            <a:pPr algn="just"/>
            <a:r>
              <a:rPr lang="it-IT" sz="1200" dirty="0" smtClean="0"/>
              <a:t>INDICATORE 1</a:t>
            </a:r>
          </a:p>
          <a:p>
            <a:pPr algn="just"/>
            <a:r>
              <a:rPr lang="it-IT" sz="1200" dirty="0" smtClean="0"/>
              <a:t> • Ideazione, pianificazione e organizzazione del testo.</a:t>
            </a:r>
          </a:p>
          <a:p>
            <a:pPr algn="just"/>
            <a:r>
              <a:rPr lang="it-IT" sz="1200" dirty="0" smtClean="0"/>
              <a:t> • Coesione e coerenza testuale. </a:t>
            </a:r>
          </a:p>
          <a:p>
            <a:pPr algn="just"/>
            <a:endParaRPr lang="it-IT" sz="1200" dirty="0" smtClean="0"/>
          </a:p>
          <a:p>
            <a:pPr algn="just"/>
            <a:r>
              <a:rPr lang="it-IT" sz="1200" dirty="0" smtClean="0"/>
              <a:t>INDICATORE 2 </a:t>
            </a:r>
          </a:p>
          <a:p>
            <a:pPr algn="just"/>
            <a:r>
              <a:rPr lang="it-IT" sz="1200" dirty="0" smtClean="0"/>
              <a:t>• Ricchezza e padronanza lessicale.</a:t>
            </a:r>
          </a:p>
          <a:p>
            <a:pPr algn="just"/>
            <a:r>
              <a:rPr lang="it-IT" sz="1200" dirty="0" smtClean="0"/>
              <a:t>• Correttezza grammaticale (ortografia, morfologia, sintassi); uso corretto ed efficace della punteggiatura. </a:t>
            </a:r>
          </a:p>
          <a:p>
            <a:pPr algn="just"/>
            <a:endParaRPr lang="it-IT" sz="1200" dirty="0" smtClean="0"/>
          </a:p>
          <a:p>
            <a:pPr algn="just"/>
            <a:r>
              <a:rPr lang="it-IT" sz="1200" dirty="0" smtClean="0"/>
              <a:t>INDICATORE 3 </a:t>
            </a:r>
          </a:p>
          <a:p>
            <a:pPr algn="just"/>
            <a:r>
              <a:rPr lang="it-IT" sz="1200" dirty="0" smtClean="0"/>
              <a:t>• Ampiezza e precisione delle conoscenze e dei riferimenti culturali. </a:t>
            </a:r>
          </a:p>
          <a:p>
            <a:pPr algn="just"/>
            <a:r>
              <a:rPr lang="it-IT" sz="1200" dirty="0" smtClean="0"/>
              <a:t>• Espressione di giudizi critici e valutazioni personali.</a:t>
            </a:r>
            <a:endParaRPr lang="it-IT" sz="1200"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28596" y="357166"/>
            <a:ext cx="8286808" cy="1754326"/>
          </a:xfrm>
          <a:prstGeom prst="rect">
            <a:avLst/>
          </a:prstGeom>
        </p:spPr>
        <p:txBody>
          <a:bodyPr wrap="square">
            <a:spAutoFit/>
          </a:bodyPr>
          <a:lstStyle/>
          <a:p>
            <a:pPr algn="ctr"/>
            <a:r>
              <a:rPr lang="it-IT" sz="1200" b="1" dirty="0" smtClean="0"/>
              <a:t>INDICATORI SPECIFICI PER LE SINGOLE TIPOLOGIE </a:t>
            </a:r>
            <a:r>
              <a:rPr lang="it-IT" sz="1200" b="1" dirty="0" err="1" smtClean="0"/>
              <a:t>DI</a:t>
            </a:r>
            <a:r>
              <a:rPr lang="it-IT" sz="1200" b="1" dirty="0" smtClean="0"/>
              <a:t> PROVA</a:t>
            </a:r>
          </a:p>
          <a:p>
            <a:pPr algn="ctr"/>
            <a:endParaRPr lang="it-IT" sz="1200" b="1" dirty="0" smtClean="0"/>
          </a:p>
          <a:p>
            <a:pPr algn="ctr"/>
            <a:r>
              <a:rPr lang="it-IT" sz="1200" b="1" dirty="0" smtClean="0"/>
              <a:t>Tipologia A</a:t>
            </a:r>
          </a:p>
          <a:p>
            <a:pPr algn="ctr"/>
            <a:r>
              <a:rPr lang="it-IT" sz="1200" b="1" dirty="0" smtClean="0"/>
              <a:t>Elementi da valutare nello specifico (MAX 40 pt)</a:t>
            </a:r>
          </a:p>
          <a:p>
            <a:pPr algn="just">
              <a:buFont typeface="Arial" pitchFamily="34" charset="0"/>
              <a:buChar char="•"/>
            </a:pPr>
            <a:r>
              <a:rPr lang="it-IT" sz="1200" dirty="0" smtClean="0"/>
              <a:t>Rispetto dei vincoli posti nella consegna (ad esempio, indicazioni di massima circa la lunghezza del testo – se presenti – o indicazioni circa la forma parafrasata o sintetica della rielaborazione). </a:t>
            </a:r>
          </a:p>
          <a:p>
            <a:pPr algn="just">
              <a:buFont typeface="Arial" pitchFamily="34" charset="0"/>
              <a:buChar char="•"/>
            </a:pPr>
            <a:r>
              <a:rPr lang="it-IT" sz="1200" dirty="0" smtClean="0"/>
              <a:t>Capacità di comprendere il testo nel suo senso complessivo e nei suoi snodi tematici e stilistici.</a:t>
            </a:r>
          </a:p>
          <a:p>
            <a:pPr algn="just">
              <a:buFont typeface="Arial" pitchFamily="34" charset="0"/>
              <a:buChar char="•"/>
            </a:pPr>
            <a:r>
              <a:rPr lang="it-IT" sz="1200" dirty="0" smtClean="0"/>
              <a:t>Puntualità nell'analisi lessicale, sintattica, stilistica e retorica (se richiesta). </a:t>
            </a:r>
          </a:p>
          <a:p>
            <a:pPr algn="just">
              <a:buFont typeface="Arial" pitchFamily="34" charset="0"/>
              <a:buChar char="•"/>
            </a:pPr>
            <a:r>
              <a:rPr lang="it-IT" sz="1200" dirty="0" smtClean="0"/>
              <a:t>Interpretazione corretta e articolata del testo.</a:t>
            </a:r>
            <a:endParaRPr lang="it-IT" sz="1200" dirty="0"/>
          </a:p>
        </p:txBody>
      </p:sp>
      <p:sp>
        <p:nvSpPr>
          <p:cNvPr id="5" name="Rettangolo 4"/>
          <p:cNvSpPr/>
          <p:nvPr/>
        </p:nvSpPr>
        <p:spPr>
          <a:xfrm>
            <a:off x="428596" y="2071678"/>
            <a:ext cx="8143932" cy="1015663"/>
          </a:xfrm>
          <a:prstGeom prst="rect">
            <a:avLst/>
          </a:prstGeom>
        </p:spPr>
        <p:txBody>
          <a:bodyPr wrap="square">
            <a:spAutoFit/>
          </a:bodyPr>
          <a:lstStyle/>
          <a:p>
            <a:pPr algn="ctr"/>
            <a:r>
              <a:rPr lang="it-IT" sz="1200" b="1" dirty="0" smtClean="0"/>
              <a:t>Tipologia B </a:t>
            </a:r>
          </a:p>
          <a:p>
            <a:pPr algn="ctr"/>
            <a:r>
              <a:rPr lang="it-IT" sz="1200" b="1" dirty="0" smtClean="0"/>
              <a:t>Elementi da valutare nello specifico (MAX 40 pt) </a:t>
            </a:r>
          </a:p>
          <a:p>
            <a:pPr algn="just">
              <a:buFont typeface="Arial" pitchFamily="34" charset="0"/>
              <a:buChar char="•"/>
            </a:pPr>
            <a:r>
              <a:rPr lang="it-IT" sz="1200" dirty="0" smtClean="0"/>
              <a:t>Individuazione corretta di tesi e argomentazioni presenti nel testo proposto.</a:t>
            </a:r>
          </a:p>
          <a:p>
            <a:pPr algn="just">
              <a:buFont typeface="Arial" pitchFamily="34" charset="0"/>
              <a:buChar char="•"/>
            </a:pPr>
            <a:r>
              <a:rPr lang="it-IT" sz="1200" dirty="0" smtClean="0"/>
              <a:t>Capacità di sostenere con coerenza un percorso </a:t>
            </a:r>
            <a:r>
              <a:rPr lang="it-IT" sz="1200" dirty="0" err="1" smtClean="0"/>
              <a:t>ragionativo</a:t>
            </a:r>
            <a:r>
              <a:rPr lang="it-IT" sz="1200" dirty="0" smtClean="0"/>
              <a:t> adoperando connettivi pertinenti.</a:t>
            </a:r>
          </a:p>
          <a:p>
            <a:pPr algn="just">
              <a:buFont typeface="Arial" pitchFamily="34" charset="0"/>
              <a:buChar char="•"/>
            </a:pPr>
            <a:r>
              <a:rPr lang="it-IT" sz="1200" dirty="0" smtClean="0"/>
              <a:t>Correttezza e congruenza dei riferimenti culturali utilizzati per sostenere l'argomentazione</a:t>
            </a:r>
            <a:endParaRPr lang="it-IT" sz="1200" dirty="0"/>
          </a:p>
        </p:txBody>
      </p:sp>
      <p:sp>
        <p:nvSpPr>
          <p:cNvPr id="6" name="Rettangolo 5"/>
          <p:cNvSpPr/>
          <p:nvPr/>
        </p:nvSpPr>
        <p:spPr>
          <a:xfrm>
            <a:off x="428596" y="3286124"/>
            <a:ext cx="8286808" cy="1015663"/>
          </a:xfrm>
          <a:prstGeom prst="rect">
            <a:avLst/>
          </a:prstGeom>
        </p:spPr>
        <p:txBody>
          <a:bodyPr wrap="square">
            <a:spAutoFit/>
          </a:bodyPr>
          <a:lstStyle/>
          <a:p>
            <a:pPr algn="ctr"/>
            <a:r>
              <a:rPr lang="it-IT" sz="1200" b="1" dirty="0" smtClean="0"/>
              <a:t>Tipologia C </a:t>
            </a:r>
          </a:p>
          <a:p>
            <a:pPr algn="ctr"/>
            <a:r>
              <a:rPr lang="it-IT" sz="1200" b="1" dirty="0" smtClean="0"/>
              <a:t>Elementi da valutare nello specifico (MAX 40 pt)</a:t>
            </a:r>
          </a:p>
          <a:p>
            <a:pPr>
              <a:buFont typeface="Arial" pitchFamily="34" charset="0"/>
              <a:buChar char="•"/>
            </a:pPr>
            <a:r>
              <a:rPr lang="it-IT" sz="1200" dirty="0" smtClean="0"/>
              <a:t>Pertinenza del testo rispetto alla traccia e coerenza nella formulazione del titolo e dell'eventuale </a:t>
            </a:r>
            <a:r>
              <a:rPr lang="it-IT" sz="1200" dirty="0" err="1" smtClean="0"/>
              <a:t>paragrafazione</a:t>
            </a:r>
            <a:r>
              <a:rPr lang="it-IT" sz="1200" dirty="0" smtClean="0"/>
              <a:t>.</a:t>
            </a:r>
          </a:p>
          <a:p>
            <a:pPr>
              <a:buFont typeface="Arial" pitchFamily="34" charset="0"/>
              <a:buChar char="•"/>
            </a:pPr>
            <a:r>
              <a:rPr lang="it-IT" sz="1200" dirty="0" smtClean="0"/>
              <a:t>Sviluppo ordinato e lineare dell’esposizione.</a:t>
            </a:r>
          </a:p>
          <a:p>
            <a:pPr>
              <a:buFont typeface="Arial" pitchFamily="34" charset="0"/>
              <a:buChar char="•"/>
            </a:pPr>
            <a:r>
              <a:rPr lang="it-IT" sz="1200" dirty="0" smtClean="0"/>
              <a:t>Correttezza e articolazione delle conoscenze e dei riferimenti culturali</a:t>
            </a:r>
            <a:endParaRPr lang="it-IT" sz="1200" dirty="0"/>
          </a:p>
        </p:txBody>
      </p:sp>
      <p:sp>
        <p:nvSpPr>
          <p:cNvPr id="7" name="Rettangolo 6"/>
          <p:cNvSpPr/>
          <p:nvPr/>
        </p:nvSpPr>
        <p:spPr>
          <a:xfrm>
            <a:off x="428596" y="4500570"/>
            <a:ext cx="8072494" cy="461665"/>
          </a:xfrm>
          <a:prstGeom prst="rect">
            <a:avLst/>
          </a:prstGeom>
        </p:spPr>
        <p:txBody>
          <a:bodyPr wrap="square">
            <a:spAutoFit/>
          </a:bodyPr>
          <a:lstStyle/>
          <a:p>
            <a:pPr algn="just"/>
            <a:r>
              <a:rPr lang="it-IT" sz="1200" b="1" dirty="0" err="1" smtClean="0"/>
              <a:t>NB</a:t>
            </a:r>
            <a:r>
              <a:rPr lang="it-IT" sz="1200" b="1" dirty="0" smtClean="0"/>
              <a:t>. Il punteggio specifico in centesimi, derivante dalla somma della parte generale e della parte specifica, va riportato a 20 con opportuna proporzione (divisione per 5 + arrotondamento)</a:t>
            </a:r>
            <a:endParaRPr lang="it-IT" sz="1200" b="1"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1946</Words>
  <Application>Microsoft Office PowerPoint</Application>
  <PresentationFormat>Presentazione su schermo (4:3)</PresentationFormat>
  <Paragraphs>361</Paragraphs>
  <Slides>16</Slides>
  <Notes>1</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IL NUOVO ESAME DI STATO</vt:lpstr>
      <vt:lpstr>Diapositiva 2</vt:lpstr>
      <vt:lpstr>L’ATTRIBUZIONE DEL CREDITO SCOLASTICO</vt:lpstr>
      <vt:lpstr>Tabelle di conversione</vt:lpstr>
      <vt:lpstr>Diapositiva 5</vt:lpstr>
      <vt:lpstr>  LE PROVE D’ ESAME E IL PUNTEGGIO FINALE COMPLESSIVO  Art. 17 del d.lgs. n. 62/2017    </vt:lpstr>
      <vt:lpstr>Diapositiva 7</vt:lpstr>
      <vt:lpstr>1^ PROVA GRIGLIA  DI VALUTAZIONE PER L’ATTRIBUZIONE DEI PUNTEGGI</vt:lpstr>
      <vt:lpstr>Diapositiva 9</vt:lpstr>
      <vt:lpstr>  PROPOSTA DI GRIGLIA DI VALUTAZIONE a cura della Prof.ssa Lauria Barbara    Indicatori e Descrittori   I.P.S.I.A. “Efesto” – Biancavilla  INDICATORI GENERALI  </vt:lpstr>
      <vt:lpstr>   TIPOLOGIA A (Analisi e interpretazione di un testo letterario italiano) </vt:lpstr>
      <vt:lpstr>  TIPOLOGIA B (Analisi e produzione di un testo argomentativo) </vt:lpstr>
      <vt:lpstr>2^ PROVA GRIGLIA  DI VALUTAZIONE PER L’ATTRIBUZIONE DEI PUNTEGGI</vt:lpstr>
      <vt:lpstr>ISTITUTI PROFESSIONALI  Manutenzione e Assistenza Tecnica – Opzione Mezzi di Trasporto ( IPMM )</vt:lpstr>
      <vt:lpstr>COLLOQUIO</vt:lpstr>
      <vt:lpstr>PUNTEGGIO FINALE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NUOVO ESAME DI STATO</dc:title>
  <dc:creator>Sebastiano Mancuso</dc:creator>
  <cp:lastModifiedBy>Nello</cp:lastModifiedBy>
  <cp:revision>36</cp:revision>
  <dcterms:created xsi:type="dcterms:W3CDTF">2019-02-19T13:07:19Z</dcterms:created>
  <dcterms:modified xsi:type="dcterms:W3CDTF">2019-02-21T09:34:04Z</dcterms:modified>
</cp:coreProperties>
</file>