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2" r:id="rId6"/>
    <p:sldId id="260" r:id="rId7"/>
    <p:sldId id="261" r:id="rId8"/>
    <p:sldId id="263"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552"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83F49-97C4-4CFB-8561-388620EB31DB}" type="datetimeFigureOut">
              <a:rPr lang="it-IT" smtClean="0"/>
              <a:t>12/06/2017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9C63A-DC44-47A2-AEED-A92D1CF78D73}" type="slidenum">
              <a:rPr lang="it-IT" smtClean="0"/>
              <a:t>‹N›</a:t>
            </a:fld>
            <a:endParaRPr lang="it-IT"/>
          </a:p>
        </p:txBody>
      </p:sp>
    </p:spTree>
    <p:extLst>
      <p:ext uri="{BB962C8B-B14F-4D97-AF65-F5344CB8AC3E}">
        <p14:creationId xmlns:p14="http://schemas.microsoft.com/office/powerpoint/2010/main" val="3616770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E49C63A-DC44-47A2-AEED-A92D1CF78D73}" type="slidenum">
              <a:rPr lang="it-IT" smtClean="0"/>
              <a:t>4</a:t>
            </a:fld>
            <a:endParaRPr lang="it-IT"/>
          </a:p>
        </p:txBody>
      </p:sp>
    </p:spTree>
    <p:extLst>
      <p:ext uri="{BB962C8B-B14F-4D97-AF65-F5344CB8AC3E}">
        <p14:creationId xmlns:p14="http://schemas.microsoft.com/office/powerpoint/2010/main" val="1395230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32EEA96-02A7-4FFE-92DF-604BB6724E5A}" type="datetimeFigureOut">
              <a:rPr lang="it-IT" smtClean="0"/>
              <a:t>12/06/2017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42CA3C9-2745-4781-A7C8-7AF9E96BBA8F}"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32EEA96-02A7-4FFE-92DF-604BB6724E5A}" type="datetimeFigureOut">
              <a:rPr lang="it-IT" smtClean="0"/>
              <a:t>12/06/2017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42CA3C9-2745-4781-A7C8-7AF9E96BBA8F}"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32EEA96-02A7-4FFE-92DF-604BB6724E5A}" type="datetimeFigureOut">
              <a:rPr lang="it-IT" smtClean="0"/>
              <a:t>12/06/2017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42CA3C9-2745-4781-A7C8-7AF9E96BBA8F}"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32EEA96-02A7-4FFE-92DF-604BB6724E5A}" type="datetimeFigureOut">
              <a:rPr lang="it-IT" smtClean="0"/>
              <a:t>12/06/2017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42CA3C9-2745-4781-A7C8-7AF9E96BBA8F}"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32EEA96-02A7-4FFE-92DF-604BB6724E5A}" type="datetimeFigureOut">
              <a:rPr lang="it-IT" smtClean="0"/>
              <a:t>12/06/2017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42CA3C9-2745-4781-A7C8-7AF9E96BBA8F}"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32EEA96-02A7-4FFE-92DF-604BB6724E5A}" type="datetimeFigureOut">
              <a:rPr lang="it-IT" smtClean="0"/>
              <a:t>12/06/2017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42CA3C9-2745-4781-A7C8-7AF9E96BBA8F}"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32EEA96-02A7-4FFE-92DF-604BB6724E5A}" type="datetimeFigureOut">
              <a:rPr lang="it-IT" smtClean="0"/>
              <a:t>12/06/2017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42CA3C9-2745-4781-A7C8-7AF9E96BBA8F}"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32EEA96-02A7-4FFE-92DF-604BB6724E5A}" type="datetimeFigureOut">
              <a:rPr lang="it-IT" smtClean="0"/>
              <a:t>12/06/2017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42CA3C9-2745-4781-A7C8-7AF9E96BBA8F}"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32EEA96-02A7-4FFE-92DF-604BB6724E5A}" type="datetimeFigureOut">
              <a:rPr lang="it-IT" smtClean="0"/>
              <a:t>12/06/2017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42CA3C9-2745-4781-A7C8-7AF9E96BBA8F}"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32EEA96-02A7-4FFE-92DF-604BB6724E5A}" type="datetimeFigureOut">
              <a:rPr lang="it-IT" smtClean="0"/>
              <a:t>12/06/2017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42CA3C9-2745-4781-A7C8-7AF9E96BBA8F}"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32EEA96-02A7-4FFE-92DF-604BB6724E5A}" type="datetimeFigureOut">
              <a:rPr lang="it-IT" smtClean="0"/>
              <a:t>12/06/2017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42CA3C9-2745-4781-A7C8-7AF9E96BBA8F}"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EEA96-02A7-4FFE-92DF-604BB6724E5A}" type="datetimeFigureOut">
              <a:rPr lang="it-IT" smtClean="0"/>
              <a:t>12/06/2017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CA3C9-2745-4781-A7C8-7AF9E96BBA8F}"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16" name="CasellaDiTesto 15"/>
          <p:cNvSpPr txBox="1"/>
          <p:nvPr/>
        </p:nvSpPr>
        <p:spPr>
          <a:xfrm>
            <a:off x="3059832" y="2492896"/>
            <a:ext cx="3802644" cy="1569660"/>
          </a:xfrm>
          <a:prstGeom prst="rect">
            <a:avLst/>
          </a:prstGeom>
          <a:noFill/>
        </p:spPr>
        <p:txBody>
          <a:bodyPr wrap="none" rtlCol="0">
            <a:spAutoFit/>
          </a:bodyPr>
          <a:lstStyle/>
          <a:p>
            <a:r>
              <a:rPr lang="it-IT" sz="9600" b="1" i="1" dirty="0" smtClean="0">
                <a:latin typeface="Bodoni MT" pitchFamily="18" charset="0"/>
              </a:rPr>
              <a:t>Africa</a:t>
            </a:r>
            <a:endParaRPr lang="it-IT" sz="9600" b="1" i="1" dirty="0">
              <a:latin typeface="Bodoni MT"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692696"/>
          </a:xfrm>
        </p:spPr>
        <p:txBody>
          <a:bodyPr>
            <a:normAutofit fontScale="90000"/>
          </a:bodyPr>
          <a:lstStyle/>
          <a:p>
            <a:r>
              <a:rPr lang="it-IT" b="1" dirty="0" smtClean="0"/>
              <a:t>AFRICA</a:t>
            </a:r>
            <a:endParaRPr lang="it-IT" b="1" dirty="0"/>
          </a:p>
        </p:txBody>
      </p:sp>
      <p:sp>
        <p:nvSpPr>
          <p:cNvPr id="3" name="Segnaposto contenuto 2"/>
          <p:cNvSpPr>
            <a:spLocks noGrp="1"/>
          </p:cNvSpPr>
          <p:nvPr>
            <p:ph idx="1"/>
          </p:nvPr>
        </p:nvSpPr>
        <p:spPr>
          <a:xfrm>
            <a:off x="467544" y="548680"/>
            <a:ext cx="8424936" cy="3888432"/>
          </a:xfrm>
        </p:spPr>
        <p:txBody>
          <a:bodyPr>
            <a:normAutofit/>
          </a:bodyPr>
          <a:lstStyle/>
          <a:p>
            <a:pPr>
              <a:buFont typeface="Wingdings" pitchFamily="2" charset="2"/>
              <a:buChar char="v"/>
            </a:pPr>
            <a:r>
              <a:rPr lang="en-US" sz="2400" dirty="0" smtClean="0"/>
              <a:t>During the Middle Age: Africa had got well cultivated fields, peaceful villages. </a:t>
            </a:r>
          </a:p>
          <a:p>
            <a:pPr>
              <a:buFont typeface="Wingdings" pitchFamily="2" charset="2"/>
              <a:buChar char="v"/>
            </a:pPr>
            <a:r>
              <a:rPr lang="en-US" sz="2400" dirty="0" smtClean="0"/>
              <a:t>From 16th to 19th: the Atlantic slave trade.</a:t>
            </a:r>
          </a:p>
          <a:p>
            <a:pPr>
              <a:buFont typeface="Wingdings" pitchFamily="2" charset="2"/>
              <a:buChar char="v"/>
            </a:pPr>
            <a:r>
              <a:rPr lang="en-US" sz="2400" dirty="0" smtClean="0"/>
              <a:t> In 19th century, Africa was occupied by European powers: </a:t>
            </a:r>
          </a:p>
          <a:p>
            <a:pPr>
              <a:buNone/>
            </a:pPr>
            <a:r>
              <a:rPr lang="en-US" sz="2400" dirty="0"/>
              <a:t> </a:t>
            </a:r>
            <a:r>
              <a:rPr lang="en-US" sz="2400" dirty="0" smtClean="0"/>
              <a:t>   -religious missions</a:t>
            </a:r>
            <a:r>
              <a:rPr lang="en-US" sz="2400" dirty="0">
                <a:solidFill>
                  <a:prstClr val="black"/>
                </a:solidFill>
              </a:rPr>
              <a:t> were established</a:t>
            </a:r>
            <a:r>
              <a:rPr lang="en-US" sz="2400" dirty="0" smtClean="0"/>
              <a:t>.</a:t>
            </a:r>
          </a:p>
          <a:p>
            <a:pPr>
              <a:buNone/>
            </a:pPr>
            <a:r>
              <a:rPr lang="en-US" sz="2400" dirty="0"/>
              <a:t> </a:t>
            </a:r>
            <a:r>
              <a:rPr lang="en-US" sz="2400" dirty="0" smtClean="0"/>
              <a:t>   -schools were founded in which English was taught. </a:t>
            </a:r>
          </a:p>
          <a:p>
            <a:pPr>
              <a:buNone/>
            </a:pPr>
            <a:r>
              <a:rPr lang="en-US" sz="2400" dirty="0"/>
              <a:t> </a:t>
            </a:r>
            <a:r>
              <a:rPr lang="en-US" sz="2400" dirty="0" smtClean="0"/>
              <a:t>   -discovery of gold, diamonds, ivory, rubber, wood and minerals → Exploitation of the “Dark continent”. </a:t>
            </a:r>
          </a:p>
          <a:p>
            <a:pPr>
              <a:buFont typeface="Wingdings" pitchFamily="2" charset="2"/>
              <a:buChar char="v"/>
            </a:pPr>
            <a:r>
              <a:rPr lang="en-US" sz="2400" dirty="0" smtClean="0"/>
              <a:t>After World War II: African diaspora.</a:t>
            </a:r>
            <a:endParaRPr lang="it-IT" sz="2400" dirty="0"/>
          </a:p>
        </p:txBody>
      </p:sp>
      <p:pic>
        <p:nvPicPr>
          <p:cNvPr id="4" name="Immagine 3" descr="935fc9f8-5435-45b5-b3a9-39050a52cde6.jpg"/>
          <p:cNvPicPr>
            <a:picLocks noChangeAspect="1"/>
          </p:cNvPicPr>
          <p:nvPr/>
        </p:nvPicPr>
        <p:blipFill>
          <a:blip r:embed="rId2" cstate="print"/>
          <a:stretch>
            <a:fillRect/>
          </a:stretch>
        </p:blipFill>
        <p:spPr>
          <a:xfrm>
            <a:off x="251520" y="4365104"/>
            <a:ext cx="3758208" cy="2348880"/>
          </a:xfrm>
          <a:prstGeom prst="rect">
            <a:avLst/>
          </a:prstGeom>
          <a:ln>
            <a:noFill/>
          </a:ln>
          <a:effectLst>
            <a:softEdge rad="112500"/>
          </a:effectLst>
        </p:spPr>
      </p:pic>
      <p:pic>
        <p:nvPicPr>
          <p:cNvPr id="5" name="Immagine 4" descr="af7216b3-da25-480c-8793-a7eef40429a2.jpg"/>
          <p:cNvPicPr>
            <a:picLocks noChangeAspect="1"/>
          </p:cNvPicPr>
          <p:nvPr/>
        </p:nvPicPr>
        <p:blipFill>
          <a:blip r:embed="rId3" cstate="print"/>
          <a:stretch>
            <a:fillRect/>
          </a:stretch>
        </p:blipFill>
        <p:spPr>
          <a:xfrm>
            <a:off x="4211960" y="4365104"/>
            <a:ext cx="4680520" cy="23402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620688"/>
          </a:xfrm>
        </p:spPr>
        <p:txBody>
          <a:bodyPr>
            <a:noAutofit/>
          </a:bodyPr>
          <a:lstStyle/>
          <a:p>
            <a:r>
              <a:rPr lang="it-IT" sz="3600" b="1" dirty="0" smtClean="0"/>
              <a:t>CONGO</a:t>
            </a:r>
            <a:endParaRPr lang="it-IT" sz="3600" b="1" dirty="0"/>
          </a:p>
        </p:txBody>
      </p:sp>
      <p:sp>
        <p:nvSpPr>
          <p:cNvPr id="3" name="Segnaposto contenuto 2"/>
          <p:cNvSpPr>
            <a:spLocks noGrp="1"/>
          </p:cNvSpPr>
          <p:nvPr>
            <p:ph idx="1"/>
          </p:nvPr>
        </p:nvSpPr>
        <p:spPr>
          <a:xfrm>
            <a:off x="0" y="548680"/>
            <a:ext cx="9144000" cy="2160240"/>
          </a:xfrm>
        </p:spPr>
        <p:txBody>
          <a:bodyPr>
            <a:normAutofit fontScale="25000" lnSpcReduction="20000"/>
          </a:bodyPr>
          <a:lstStyle/>
          <a:p>
            <a:pPr>
              <a:buFont typeface="Wingdings" pitchFamily="2" charset="2"/>
              <a:buChar char="v"/>
            </a:pPr>
            <a:r>
              <a:rPr lang="en-US" sz="8800" b="1" dirty="0" smtClean="0"/>
              <a:t>Henry Stanley </a:t>
            </a:r>
            <a:r>
              <a:rPr lang="en-US" sz="8800" dirty="0" smtClean="0"/>
              <a:t>completed the exploration of the River </a:t>
            </a:r>
            <a:r>
              <a:rPr lang="en-US" sz="8800" dirty="0" err="1" smtClean="0"/>
              <a:t>Congo→European</a:t>
            </a:r>
            <a:r>
              <a:rPr lang="en-US" sz="8800" dirty="0" smtClean="0"/>
              <a:t> penetration. </a:t>
            </a:r>
          </a:p>
          <a:p>
            <a:pPr>
              <a:buFont typeface="Wingdings" pitchFamily="2" charset="2"/>
              <a:buChar char="v"/>
            </a:pPr>
            <a:r>
              <a:rPr lang="en-US" sz="8800" b="1" dirty="0" smtClean="0"/>
              <a:t>King Leopold II </a:t>
            </a:r>
            <a:r>
              <a:rPr lang="en-US" sz="8800" dirty="0" smtClean="0"/>
              <a:t>of Belgium announced a different kind of colony, with the intention of bringing benefit to the local populations → Pretext for brutal exploitation.</a:t>
            </a:r>
          </a:p>
          <a:p>
            <a:pPr>
              <a:buFont typeface="Wingdings" pitchFamily="2" charset="2"/>
              <a:buChar char="v"/>
            </a:pPr>
            <a:r>
              <a:rPr lang="en-US" sz="8800" dirty="0" smtClean="0"/>
              <a:t> </a:t>
            </a:r>
            <a:r>
              <a:rPr lang="en-US" sz="8800" b="1" dirty="0" err="1" smtClean="0"/>
              <a:t>Société</a:t>
            </a:r>
            <a:r>
              <a:rPr lang="en-US" sz="8800" b="1" dirty="0" smtClean="0"/>
              <a:t> </a:t>
            </a:r>
            <a:r>
              <a:rPr lang="en-US" sz="8800" b="1" dirty="0" err="1" smtClean="0"/>
              <a:t>Anonyme</a:t>
            </a:r>
            <a:r>
              <a:rPr lang="en-US" sz="8800" b="1" dirty="0" smtClean="0"/>
              <a:t> </a:t>
            </a:r>
            <a:r>
              <a:rPr lang="en-US" sz="8800" b="1" dirty="0" err="1" smtClean="0"/>
              <a:t>Belge</a:t>
            </a:r>
            <a:r>
              <a:rPr lang="en-US" sz="8800" b="1" dirty="0" smtClean="0"/>
              <a:t> </a:t>
            </a:r>
            <a:r>
              <a:rPr lang="en-US" sz="8800" dirty="0" smtClean="0"/>
              <a:t>, a commercial company, gave Joseph Conrad the possibility to sail up the River Congo.</a:t>
            </a:r>
          </a:p>
          <a:p>
            <a:pPr>
              <a:buFont typeface="Wingdings" pitchFamily="2" charset="2"/>
              <a:buChar char="v"/>
            </a:pPr>
            <a:endParaRPr lang="en-US" sz="2900" dirty="0" smtClean="0"/>
          </a:p>
          <a:p>
            <a:pPr>
              <a:buFont typeface="Wingdings" pitchFamily="2" charset="2"/>
              <a:buChar char="v"/>
            </a:pPr>
            <a:endParaRPr lang="en-US" sz="2400" dirty="0"/>
          </a:p>
          <a:p>
            <a:pPr>
              <a:buFont typeface="Wingdings" pitchFamily="2" charset="2"/>
              <a:buChar char="v"/>
            </a:pPr>
            <a:endParaRPr lang="en-US" sz="2400" dirty="0" smtClean="0"/>
          </a:p>
          <a:p>
            <a:pPr>
              <a:buNone/>
            </a:pPr>
            <a:r>
              <a:rPr lang="en-US" dirty="0" smtClean="0"/>
              <a:t>                        </a:t>
            </a:r>
          </a:p>
        </p:txBody>
      </p:sp>
      <p:sp>
        <p:nvSpPr>
          <p:cNvPr id="5" name="CasellaDiTesto 4"/>
          <p:cNvSpPr txBox="1"/>
          <p:nvPr/>
        </p:nvSpPr>
        <p:spPr>
          <a:xfrm>
            <a:off x="179512" y="4180344"/>
            <a:ext cx="8964488" cy="2677656"/>
          </a:xfrm>
          <a:prstGeom prst="rect">
            <a:avLst/>
          </a:prstGeom>
          <a:noFill/>
        </p:spPr>
        <p:txBody>
          <a:bodyPr wrap="square" rtlCol="0">
            <a:spAutoFit/>
          </a:bodyPr>
          <a:lstStyle/>
          <a:p>
            <a:pPr>
              <a:buNone/>
            </a:pPr>
            <a:r>
              <a:rPr lang="en-US" sz="2800" b="1" dirty="0" smtClean="0"/>
              <a:t> </a:t>
            </a:r>
          </a:p>
          <a:p>
            <a:pPr>
              <a:buNone/>
            </a:pPr>
            <a:r>
              <a:rPr lang="en-US" sz="2800" b="1" dirty="0" smtClean="0"/>
              <a:t>                                          Joseph Conrad</a:t>
            </a:r>
            <a:endParaRPr lang="en-US" sz="1600" b="1" dirty="0" smtClean="0"/>
          </a:p>
          <a:p>
            <a:pPr>
              <a:buNone/>
            </a:pPr>
            <a:r>
              <a:rPr lang="en-US" sz="1600" dirty="0" smtClean="0"/>
              <a:t>                                                                        (Ukraine 1857-England 1924)</a:t>
            </a:r>
          </a:p>
          <a:p>
            <a:pPr>
              <a:buNone/>
            </a:pPr>
            <a:r>
              <a:rPr lang="en-US" sz="2400" dirty="0" smtClean="0"/>
              <a:t>His dream was to go to sea and after serving a number of British ships he became a British citizen. When he went to the River Congo he was struck by that place for the rest of his life → </a:t>
            </a:r>
            <a:r>
              <a:rPr lang="en-US" sz="2400" dirty="0">
                <a:solidFill>
                  <a:prstClr val="black"/>
                </a:solidFill>
              </a:rPr>
              <a:t>He </a:t>
            </a:r>
            <a:r>
              <a:rPr lang="en-US" sz="2400" dirty="0" smtClean="0"/>
              <a:t>wrote Heart of Darkness.</a:t>
            </a:r>
            <a:endParaRPr lang="it-IT" sz="2400" dirty="0"/>
          </a:p>
        </p:txBody>
      </p:sp>
      <p:pic>
        <p:nvPicPr>
          <p:cNvPr id="6" name="Immagine 5" descr="0ba64640-84b8-4db6-b1c7-86d36226679d.jpg"/>
          <p:cNvPicPr>
            <a:picLocks noChangeAspect="1"/>
          </p:cNvPicPr>
          <p:nvPr/>
        </p:nvPicPr>
        <p:blipFill>
          <a:blip r:embed="rId2" cstate="print"/>
          <a:stretch>
            <a:fillRect/>
          </a:stretch>
        </p:blipFill>
        <p:spPr>
          <a:xfrm>
            <a:off x="395536" y="2708920"/>
            <a:ext cx="3144927"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magine 6" descr="42af6492-c08c-494d-9000-7410dd3045cc.jpg"/>
          <p:cNvPicPr>
            <a:picLocks noChangeAspect="1"/>
          </p:cNvPicPr>
          <p:nvPr/>
        </p:nvPicPr>
        <p:blipFill>
          <a:blip r:embed="rId3" cstate="print"/>
          <a:stretch>
            <a:fillRect/>
          </a:stretch>
        </p:blipFill>
        <p:spPr>
          <a:xfrm>
            <a:off x="4139952" y="2708920"/>
            <a:ext cx="4698801" cy="190580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476672"/>
          </a:xfrm>
        </p:spPr>
        <p:txBody>
          <a:bodyPr>
            <a:noAutofit/>
          </a:bodyPr>
          <a:lstStyle/>
          <a:p>
            <a:r>
              <a:rPr lang="en-US" sz="3200" b="1" dirty="0" smtClean="0"/>
              <a:t>HEART OF DARKNESS</a:t>
            </a:r>
            <a:endParaRPr lang="it-IT" sz="3200" b="1" dirty="0"/>
          </a:p>
        </p:txBody>
      </p:sp>
      <p:sp>
        <p:nvSpPr>
          <p:cNvPr id="3" name="Segnaposto contenuto 2"/>
          <p:cNvSpPr>
            <a:spLocks noGrp="1"/>
          </p:cNvSpPr>
          <p:nvPr>
            <p:ph idx="1"/>
          </p:nvPr>
        </p:nvSpPr>
        <p:spPr>
          <a:xfrm>
            <a:off x="395536" y="476672"/>
            <a:ext cx="8229600" cy="1728192"/>
          </a:xfrm>
        </p:spPr>
        <p:txBody>
          <a:bodyPr>
            <a:normAutofit fontScale="92500" lnSpcReduction="20000"/>
          </a:bodyPr>
          <a:lstStyle/>
          <a:p>
            <a:r>
              <a:rPr lang="en-US" sz="2600" dirty="0" smtClean="0"/>
              <a:t>In Africa, that is the “Dark Continent” , it’s possible to know the </a:t>
            </a:r>
            <a:r>
              <a:rPr lang="en-US" sz="2600" dirty="0" err="1" smtClean="0"/>
              <a:t>impenatrable</a:t>
            </a:r>
            <a:r>
              <a:rPr lang="en-US" sz="2600" dirty="0" smtClean="0"/>
              <a:t> </a:t>
            </a:r>
            <a:r>
              <a:rPr lang="en-US" sz="2600" dirty="0" err="1" smtClean="0"/>
              <a:t>mistery</a:t>
            </a:r>
            <a:r>
              <a:rPr lang="en-US" sz="2600" dirty="0" smtClean="0"/>
              <a:t> at the centre of human personality.</a:t>
            </a:r>
          </a:p>
          <a:p>
            <a:r>
              <a:rPr lang="en-US" sz="2600" dirty="0" smtClean="0"/>
              <a:t>When freed from the civilized conventions of European society, the white man is more savage and cruel than the black man he claims he is trying to “civilize”.</a:t>
            </a:r>
          </a:p>
          <a:p>
            <a:endParaRPr lang="it-IT" dirty="0"/>
          </a:p>
        </p:txBody>
      </p:sp>
      <p:sp>
        <p:nvSpPr>
          <p:cNvPr id="9" name="Segnaposto contenuto 5"/>
          <p:cNvSpPr txBox="1">
            <a:spLocks/>
          </p:cNvSpPr>
          <p:nvPr/>
        </p:nvSpPr>
        <p:spPr>
          <a:xfrm>
            <a:off x="467544" y="2420888"/>
            <a:ext cx="3744416" cy="208823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He is the main narrator.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He is fascinated by Kurtz for his courage, and he is disgusted by the other colonists’ hypocrisy.</a:t>
            </a: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Segnaposto contenuto 7"/>
          <p:cNvSpPr txBox="1">
            <a:spLocks/>
          </p:cNvSpPr>
          <p:nvPr/>
        </p:nvSpPr>
        <p:spPr>
          <a:xfrm>
            <a:off x="4716016" y="2492896"/>
            <a:ext cx="4104456" cy="1800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He justifies colonialism as an important mission for Europeans in Africa, but he degenerates into an amoral and civil conqueror.</a:t>
            </a: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Segnaposto testo 4"/>
          <p:cNvSpPr txBox="1">
            <a:spLocks/>
          </p:cNvSpPr>
          <p:nvPr/>
        </p:nvSpPr>
        <p:spPr>
          <a:xfrm>
            <a:off x="395536" y="2132856"/>
            <a:ext cx="4040188" cy="432048"/>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it-IT" sz="3200" b="0" i="0" u="none" strike="noStrike" kern="1200" cap="none" spc="0" normalizeH="0" baseline="0" noProof="0" dirty="0" smtClean="0">
                <a:ln>
                  <a:noFill/>
                </a:ln>
                <a:solidFill>
                  <a:schemeClr val="tx1"/>
                </a:solidFill>
                <a:effectLst/>
                <a:uLnTx/>
                <a:uFillTx/>
                <a:latin typeface="+mn-lt"/>
                <a:ea typeface="+mn-ea"/>
                <a:cs typeface="+mn-cs"/>
              </a:rPr>
              <a:t>     </a:t>
            </a:r>
            <a:r>
              <a:rPr kumimoji="0" lang="it-IT" sz="3200" b="1" i="0" u="none" strike="noStrike" kern="1200" cap="none" spc="0" normalizeH="0" baseline="0" noProof="0" dirty="0" smtClean="0">
                <a:ln>
                  <a:noFill/>
                </a:ln>
                <a:solidFill>
                  <a:schemeClr val="tx1"/>
                </a:solidFill>
                <a:effectLst/>
                <a:uLnTx/>
                <a:uFillTx/>
                <a:latin typeface="+mn-lt"/>
                <a:ea typeface="+mn-ea"/>
                <a:cs typeface="+mn-cs"/>
              </a:rPr>
              <a:t>Marlow:</a:t>
            </a:r>
          </a:p>
        </p:txBody>
      </p:sp>
      <p:sp>
        <p:nvSpPr>
          <p:cNvPr id="12" name="Segnaposto testo 6"/>
          <p:cNvSpPr txBox="1">
            <a:spLocks/>
          </p:cNvSpPr>
          <p:nvPr/>
        </p:nvSpPr>
        <p:spPr>
          <a:xfrm>
            <a:off x="4644008" y="1988840"/>
            <a:ext cx="4041775" cy="57606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it-IT" sz="3200" b="0" i="0" u="none" strike="noStrike" kern="1200" cap="none" spc="0" normalizeH="0" baseline="0" noProof="0" dirty="0" smtClean="0">
                <a:ln>
                  <a:noFill/>
                </a:ln>
                <a:solidFill>
                  <a:schemeClr val="tx1"/>
                </a:solidFill>
                <a:effectLst/>
                <a:uLnTx/>
                <a:uFillTx/>
                <a:latin typeface="+mn-lt"/>
                <a:ea typeface="+mn-ea"/>
                <a:cs typeface="+mn-cs"/>
              </a:rPr>
              <a:t>   </a:t>
            </a:r>
            <a:r>
              <a:rPr kumimoji="0" lang="it-IT" sz="2800" b="0" i="0" u="none" strike="noStrike" kern="1200" cap="none" spc="0" normalizeH="0" baseline="0" noProof="0" dirty="0" smtClean="0">
                <a:ln>
                  <a:noFill/>
                </a:ln>
                <a:solidFill>
                  <a:schemeClr val="tx1"/>
                </a:solidFill>
                <a:effectLst/>
                <a:uLnTx/>
                <a:uFillTx/>
                <a:latin typeface="+mn-lt"/>
                <a:ea typeface="+mn-ea"/>
                <a:cs typeface="+mn-cs"/>
              </a:rPr>
              <a:t> </a:t>
            </a:r>
            <a:r>
              <a:rPr kumimoji="0" lang="it-IT" sz="2800" b="1" i="0" u="none" strike="noStrike" kern="1200" cap="none" spc="0" normalizeH="0" baseline="0" noProof="0" dirty="0" err="1" smtClean="0">
                <a:ln>
                  <a:noFill/>
                </a:ln>
                <a:solidFill>
                  <a:schemeClr val="tx1"/>
                </a:solidFill>
                <a:effectLst/>
                <a:uLnTx/>
                <a:uFillTx/>
                <a:latin typeface="+mn-lt"/>
                <a:ea typeface="+mn-ea"/>
                <a:cs typeface="+mn-cs"/>
              </a:rPr>
              <a:t>Kurtz</a:t>
            </a:r>
            <a:r>
              <a:rPr kumimoji="0" lang="it-IT" sz="3200" b="0"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13" name="CasellaDiTesto 12"/>
          <p:cNvSpPr txBox="1"/>
          <p:nvPr/>
        </p:nvSpPr>
        <p:spPr>
          <a:xfrm>
            <a:off x="539552" y="4365010"/>
            <a:ext cx="8496944" cy="2492990"/>
          </a:xfrm>
          <a:prstGeom prst="rect">
            <a:avLst/>
          </a:prstGeom>
          <a:noFill/>
        </p:spPr>
        <p:txBody>
          <a:bodyPr wrap="square" rtlCol="0">
            <a:spAutoFit/>
          </a:bodyPr>
          <a:lstStyle/>
          <a:p>
            <a:r>
              <a:rPr lang="en-US" sz="2400" b="1" dirty="0" err="1" smtClean="0">
                <a:latin typeface="+mj-lt"/>
              </a:rPr>
              <a:t>Mistah</a:t>
            </a:r>
            <a:r>
              <a:rPr lang="en-US" sz="2400" b="1" dirty="0" smtClean="0">
                <a:latin typeface="+mj-lt"/>
              </a:rPr>
              <a:t> Kurtz- He Dead</a:t>
            </a:r>
            <a:r>
              <a:rPr lang="en-US" dirty="0" smtClean="0"/>
              <a:t>( Chapter 3) </a:t>
            </a:r>
          </a:p>
          <a:p>
            <a:r>
              <a:rPr lang="en-US" sz="2200" dirty="0" smtClean="0"/>
              <a:t>The last stage of Marlow’s voyage of discovery. Kurtz’s last words are ‘’The horror! The horror!’’ because the last moments of his life represent what he had done during his whole life. Marlow says: </a:t>
            </a:r>
            <a:r>
              <a:rPr lang="en-US" sz="2200" i="1" dirty="0" smtClean="0"/>
              <a:t>“ Perhaps all the wisdom, and all truth, and all sincerity, are just compressed into that inappreciable moment of time in which we step over the threshold of the invisible’’ </a:t>
            </a:r>
            <a:endParaRPr lang="it-IT" sz="22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maxresdefault.jpg"/>
          <p:cNvPicPr>
            <a:picLocks noGrp="1" noChangeAspect="1"/>
          </p:cNvPicPr>
          <p:nvPr>
            <p:ph idx="1"/>
          </p:nvPr>
        </p:nvPicPr>
        <p:blipFill>
          <a:blip r:embed="rId2" cstate="print"/>
          <a:srcRect l="11517" t="632" r="12413"/>
          <a:stretch>
            <a:fillRect/>
          </a:stretch>
        </p:blipFill>
        <p:spPr>
          <a:xfrm>
            <a:off x="3347864" y="2852936"/>
            <a:ext cx="5291956" cy="3888432"/>
          </a:xfrm>
          <a:prstGeom prst="rect">
            <a:avLst/>
          </a:prstGeom>
          <a:ln>
            <a:noFill/>
          </a:ln>
          <a:effectLst>
            <a:softEdge rad="112500"/>
          </a:effectLst>
        </p:spPr>
      </p:pic>
      <p:pic>
        <p:nvPicPr>
          <p:cNvPr id="5" name="Immagine 4" descr="heart-of-darkness.jpg"/>
          <p:cNvPicPr>
            <a:picLocks noChangeAspect="1"/>
          </p:cNvPicPr>
          <p:nvPr/>
        </p:nvPicPr>
        <p:blipFill>
          <a:blip r:embed="rId3" cstate="print"/>
          <a:stretch>
            <a:fillRect/>
          </a:stretch>
        </p:blipFill>
        <p:spPr>
          <a:xfrm>
            <a:off x="323528" y="116632"/>
            <a:ext cx="2562225" cy="3819525"/>
          </a:xfrm>
          <a:prstGeom prst="rect">
            <a:avLst/>
          </a:prstGeom>
          <a:noFill/>
          <a:ln>
            <a:noFill/>
          </a:ln>
        </p:spPr>
      </p:pic>
      <p:sp>
        <p:nvSpPr>
          <p:cNvPr id="6" name="CasellaDiTesto 5"/>
          <p:cNvSpPr txBox="1"/>
          <p:nvPr/>
        </p:nvSpPr>
        <p:spPr>
          <a:xfrm>
            <a:off x="467544" y="5157192"/>
            <a:ext cx="2520280" cy="1200329"/>
          </a:xfrm>
          <a:prstGeom prst="rect">
            <a:avLst/>
          </a:prstGeom>
          <a:noFill/>
        </p:spPr>
        <p:txBody>
          <a:bodyPr wrap="square" rtlCol="0">
            <a:spAutoFit/>
          </a:bodyPr>
          <a:lstStyle/>
          <a:p>
            <a:r>
              <a:rPr lang="it-IT" sz="2400" dirty="0" smtClean="0"/>
              <a:t>The book “</a:t>
            </a:r>
            <a:r>
              <a:rPr lang="it-IT" sz="2400" dirty="0" err="1" smtClean="0"/>
              <a:t>Heart</a:t>
            </a:r>
            <a:r>
              <a:rPr lang="it-IT" sz="2400" dirty="0" smtClean="0"/>
              <a:t> </a:t>
            </a:r>
            <a:r>
              <a:rPr lang="it-IT" sz="2400" dirty="0" err="1" smtClean="0"/>
              <a:t>of</a:t>
            </a:r>
            <a:r>
              <a:rPr lang="it-IT" sz="2400" dirty="0" smtClean="0"/>
              <a:t> </a:t>
            </a:r>
            <a:r>
              <a:rPr lang="it-IT" sz="2400" dirty="0" err="1" smtClean="0"/>
              <a:t>Darkness</a:t>
            </a:r>
            <a:r>
              <a:rPr lang="it-IT" sz="2400" dirty="0" smtClean="0"/>
              <a:t>” </a:t>
            </a:r>
            <a:r>
              <a:rPr lang="it-IT" sz="2400" dirty="0" err="1" smtClean="0"/>
              <a:t>by</a:t>
            </a:r>
            <a:r>
              <a:rPr lang="it-IT" sz="2400" dirty="0" smtClean="0"/>
              <a:t> Joseph Conrad.</a:t>
            </a:r>
            <a:endParaRPr lang="it-IT" sz="2400" dirty="0"/>
          </a:p>
        </p:txBody>
      </p:sp>
      <p:cxnSp>
        <p:nvCxnSpPr>
          <p:cNvPr id="8" name="Connettore 2 7"/>
          <p:cNvCxnSpPr/>
          <p:nvPr/>
        </p:nvCxnSpPr>
        <p:spPr>
          <a:xfrm flipV="1">
            <a:off x="1547664" y="4077072"/>
            <a:ext cx="0" cy="10801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CasellaDiTesto 9"/>
          <p:cNvSpPr txBox="1"/>
          <p:nvPr/>
        </p:nvSpPr>
        <p:spPr>
          <a:xfrm>
            <a:off x="5148064" y="260648"/>
            <a:ext cx="2736304" cy="2031325"/>
          </a:xfrm>
          <a:prstGeom prst="rect">
            <a:avLst/>
          </a:prstGeom>
          <a:noFill/>
        </p:spPr>
        <p:txBody>
          <a:bodyPr wrap="square" rtlCol="0">
            <a:spAutoFit/>
          </a:bodyPr>
          <a:lstStyle/>
          <a:p>
            <a:r>
              <a:rPr lang="it-IT" dirty="0" smtClean="0"/>
              <a:t>A scene </a:t>
            </a:r>
            <a:r>
              <a:rPr lang="it-IT" dirty="0" err="1" smtClean="0"/>
              <a:t>from</a:t>
            </a:r>
            <a:r>
              <a:rPr lang="it-IT" dirty="0" smtClean="0"/>
              <a:t> Nicolas </a:t>
            </a:r>
            <a:r>
              <a:rPr lang="it-IT" dirty="0" err="1" smtClean="0"/>
              <a:t>Roeg</a:t>
            </a:r>
            <a:r>
              <a:rPr lang="it-IT" dirty="0" smtClean="0"/>
              <a:t>’s film </a:t>
            </a:r>
            <a:r>
              <a:rPr lang="it-IT" dirty="0" err="1" smtClean="0"/>
              <a:t>version</a:t>
            </a:r>
            <a:r>
              <a:rPr lang="it-IT" dirty="0" smtClean="0"/>
              <a:t> </a:t>
            </a:r>
            <a:r>
              <a:rPr lang="it-IT" dirty="0" err="1" smtClean="0"/>
              <a:t>of</a:t>
            </a:r>
            <a:r>
              <a:rPr lang="it-IT" dirty="0" smtClean="0"/>
              <a:t> </a:t>
            </a:r>
            <a:r>
              <a:rPr lang="it-IT" dirty="0" err="1" smtClean="0"/>
              <a:t>Heart</a:t>
            </a:r>
            <a:r>
              <a:rPr lang="it-IT" dirty="0" smtClean="0"/>
              <a:t> </a:t>
            </a:r>
            <a:r>
              <a:rPr lang="it-IT" dirty="0" err="1" smtClean="0"/>
              <a:t>of</a:t>
            </a:r>
            <a:r>
              <a:rPr lang="it-IT" dirty="0" smtClean="0"/>
              <a:t> </a:t>
            </a:r>
            <a:r>
              <a:rPr lang="it-IT" dirty="0" err="1" smtClean="0"/>
              <a:t>Darkness</a:t>
            </a:r>
            <a:r>
              <a:rPr lang="it-IT" dirty="0" smtClean="0"/>
              <a:t> (1994) </a:t>
            </a:r>
            <a:r>
              <a:rPr lang="it-IT" dirty="0" err="1" smtClean="0"/>
              <a:t>starring</a:t>
            </a:r>
            <a:r>
              <a:rPr lang="it-IT" dirty="0" smtClean="0"/>
              <a:t> John Malkovich </a:t>
            </a:r>
            <a:r>
              <a:rPr lang="it-IT" dirty="0" err="1" smtClean="0"/>
              <a:t>as</a:t>
            </a:r>
            <a:r>
              <a:rPr lang="it-IT" dirty="0" smtClean="0"/>
              <a:t> </a:t>
            </a:r>
            <a:r>
              <a:rPr lang="it-IT" dirty="0" err="1" smtClean="0"/>
              <a:t>Kurtz</a:t>
            </a:r>
            <a:r>
              <a:rPr lang="it-IT" dirty="0" smtClean="0"/>
              <a:t> and </a:t>
            </a:r>
            <a:r>
              <a:rPr lang="it-IT" dirty="0"/>
              <a:t>Tim Roth </a:t>
            </a:r>
            <a:r>
              <a:rPr lang="it-IT" dirty="0" err="1" smtClean="0"/>
              <a:t>as</a:t>
            </a:r>
            <a:r>
              <a:rPr lang="it-IT" dirty="0" smtClean="0"/>
              <a:t> Marlow</a:t>
            </a:r>
            <a:endParaRPr lang="it-IT" dirty="0"/>
          </a:p>
          <a:p>
            <a:endParaRPr lang="it-IT" dirty="0"/>
          </a:p>
        </p:txBody>
      </p:sp>
      <p:cxnSp>
        <p:nvCxnSpPr>
          <p:cNvPr id="13" name="Connettore 2 12"/>
          <p:cNvCxnSpPr/>
          <p:nvPr/>
        </p:nvCxnSpPr>
        <p:spPr>
          <a:xfrm>
            <a:off x="6444208" y="1772816"/>
            <a:ext cx="0" cy="1008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634082"/>
          </a:xfrm>
        </p:spPr>
        <p:txBody>
          <a:bodyPr>
            <a:normAutofit fontScale="90000"/>
          </a:bodyPr>
          <a:lstStyle/>
          <a:p>
            <a:r>
              <a:rPr lang="it-IT" sz="3600" dirty="0" smtClean="0"/>
              <a:t>CHINUA ACHEBE </a:t>
            </a:r>
            <a:r>
              <a:rPr lang="it-IT" sz="3100" dirty="0" smtClean="0"/>
              <a:t>(b</a:t>
            </a:r>
            <a:r>
              <a:rPr lang="it-IT" sz="3100" dirty="0" err="1" smtClean="0"/>
              <a:t>.</a:t>
            </a:r>
            <a:r>
              <a:rPr lang="it-IT" sz="3100" dirty="0" smtClean="0"/>
              <a:t>1930)</a:t>
            </a:r>
            <a:endParaRPr lang="it-IT" dirty="0"/>
          </a:p>
        </p:txBody>
      </p:sp>
      <p:sp>
        <p:nvSpPr>
          <p:cNvPr id="3" name="Segnaposto contenuto 2"/>
          <p:cNvSpPr>
            <a:spLocks noGrp="1"/>
          </p:cNvSpPr>
          <p:nvPr>
            <p:ph idx="1"/>
          </p:nvPr>
        </p:nvSpPr>
        <p:spPr>
          <a:xfrm>
            <a:off x="0" y="620688"/>
            <a:ext cx="7452320" cy="5688632"/>
          </a:xfrm>
        </p:spPr>
        <p:txBody>
          <a:bodyPr>
            <a:normAutofit lnSpcReduction="10000"/>
          </a:bodyPr>
          <a:lstStyle/>
          <a:p>
            <a:r>
              <a:rPr lang="it-IT" sz="2400" dirty="0" err="1" smtClean="0"/>
              <a:t>He</a:t>
            </a:r>
            <a:r>
              <a:rPr lang="it-IT" sz="2400" dirty="0" smtClean="0"/>
              <a:t> </a:t>
            </a:r>
            <a:r>
              <a:rPr lang="it-IT" sz="2400" dirty="0" err="1" smtClean="0"/>
              <a:t>is</a:t>
            </a:r>
            <a:r>
              <a:rPr lang="it-IT" sz="2400" dirty="0" smtClean="0"/>
              <a:t> </a:t>
            </a:r>
            <a:r>
              <a:rPr lang="it-IT" sz="2400" dirty="0" err="1" smtClean="0"/>
              <a:t>famous</a:t>
            </a:r>
            <a:r>
              <a:rPr lang="it-IT" sz="2400" dirty="0" smtClean="0"/>
              <a:t> </a:t>
            </a:r>
            <a:r>
              <a:rPr lang="it-IT" sz="2400" dirty="0" err="1" smtClean="0"/>
              <a:t>for</a:t>
            </a:r>
            <a:r>
              <a:rPr lang="it-IT" sz="2400" dirty="0" smtClean="0"/>
              <a:t> </a:t>
            </a:r>
            <a:r>
              <a:rPr lang="it-IT" sz="2400" dirty="0" err="1" smtClean="0"/>
              <a:t>his</a:t>
            </a:r>
            <a:r>
              <a:rPr lang="it-IT" sz="2400" dirty="0" smtClean="0"/>
              <a:t> “</a:t>
            </a:r>
            <a:r>
              <a:rPr lang="it-IT" sz="2400" dirty="0" err="1" smtClean="0"/>
              <a:t>Ibo</a:t>
            </a:r>
            <a:r>
              <a:rPr lang="it-IT" sz="2400" dirty="0" smtClean="0"/>
              <a:t> </a:t>
            </a:r>
            <a:r>
              <a:rPr lang="it-IT" sz="2400" dirty="0" err="1" smtClean="0"/>
              <a:t>trilogy</a:t>
            </a:r>
            <a:r>
              <a:rPr lang="it-IT" sz="2400" dirty="0" smtClean="0"/>
              <a:t>”: </a:t>
            </a:r>
            <a:r>
              <a:rPr lang="it-IT" sz="2400" dirty="0" err="1" smtClean="0"/>
              <a:t>Things</a:t>
            </a:r>
            <a:r>
              <a:rPr lang="it-IT" sz="2400" dirty="0" smtClean="0"/>
              <a:t> </a:t>
            </a:r>
            <a:r>
              <a:rPr lang="it-IT" sz="2400" dirty="0" err="1" smtClean="0"/>
              <a:t>Fall</a:t>
            </a:r>
            <a:r>
              <a:rPr lang="it-IT" sz="2400" dirty="0" smtClean="0"/>
              <a:t> </a:t>
            </a:r>
            <a:r>
              <a:rPr lang="it-IT" sz="2400" dirty="0" err="1" smtClean="0"/>
              <a:t>Apart</a:t>
            </a:r>
            <a:r>
              <a:rPr lang="it-IT" sz="2400" dirty="0" smtClean="0"/>
              <a:t>(1958), No </a:t>
            </a:r>
            <a:r>
              <a:rPr lang="it-IT" sz="2400" dirty="0" err="1" smtClean="0"/>
              <a:t>Longer</a:t>
            </a:r>
            <a:r>
              <a:rPr lang="it-IT" sz="2400" dirty="0" smtClean="0"/>
              <a:t> at </a:t>
            </a:r>
            <a:r>
              <a:rPr lang="it-IT" sz="2400" dirty="0" err="1" smtClean="0"/>
              <a:t>Ease</a:t>
            </a:r>
            <a:r>
              <a:rPr lang="it-IT" sz="2400" dirty="0"/>
              <a:t> </a:t>
            </a:r>
            <a:r>
              <a:rPr lang="it-IT" sz="2400" dirty="0" smtClean="0"/>
              <a:t>(1960) and </a:t>
            </a:r>
            <a:r>
              <a:rPr lang="it-IT" sz="2400" dirty="0" err="1" smtClean="0"/>
              <a:t>Arrow</a:t>
            </a:r>
            <a:r>
              <a:rPr lang="it-IT" sz="2400" dirty="0" smtClean="0"/>
              <a:t> </a:t>
            </a:r>
            <a:r>
              <a:rPr lang="it-IT" sz="2400" dirty="0" err="1" smtClean="0"/>
              <a:t>of</a:t>
            </a:r>
            <a:r>
              <a:rPr lang="it-IT" sz="2400" dirty="0" smtClean="0"/>
              <a:t> </a:t>
            </a:r>
            <a:r>
              <a:rPr lang="it-IT" sz="2400" dirty="0" err="1" smtClean="0"/>
              <a:t>God</a:t>
            </a:r>
            <a:r>
              <a:rPr lang="it-IT" sz="2400" dirty="0" smtClean="0"/>
              <a:t>(1964).</a:t>
            </a:r>
          </a:p>
          <a:p>
            <a:r>
              <a:rPr lang="it-IT" sz="2400" dirty="0" smtClean="0"/>
              <a:t>The </a:t>
            </a:r>
            <a:r>
              <a:rPr lang="it-IT" sz="2400" dirty="0" err="1" smtClean="0"/>
              <a:t>main</a:t>
            </a:r>
            <a:r>
              <a:rPr lang="it-IT" sz="2400" dirty="0" smtClean="0"/>
              <a:t> </a:t>
            </a:r>
            <a:r>
              <a:rPr lang="it-IT" sz="2400" dirty="0" err="1" smtClean="0"/>
              <a:t>theme</a:t>
            </a:r>
            <a:r>
              <a:rPr lang="it-IT" sz="2400" dirty="0" smtClean="0"/>
              <a:t> </a:t>
            </a:r>
            <a:r>
              <a:rPr lang="it-IT" sz="2400" dirty="0" err="1" smtClean="0"/>
              <a:t>is</a:t>
            </a:r>
            <a:r>
              <a:rPr lang="it-IT" sz="2400" dirty="0" smtClean="0"/>
              <a:t> the </a:t>
            </a:r>
            <a:r>
              <a:rPr lang="it-IT" sz="2400" dirty="0" err="1" smtClean="0"/>
              <a:t>conflict</a:t>
            </a:r>
            <a:r>
              <a:rPr lang="it-IT" sz="2400" dirty="0" smtClean="0"/>
              <a:t> </a:t>
            </a:r>
            <a:r>
              <a:rPr lang="it-IT" sz="2400" dirty="0" err="1" smtClean="0"/>
              <a:t>between</a:t>
            </a:r>
            <a:r>
              <a:rPr lang="it-IT" sz="2400" dirty="0" smtClean="0"/>
              <a:t> </a:t>
            </a:r>
            <a:r>
              <a:rPr lang="it-IT" sz="2400" dirty="0" err="1" smtClean="0"/>
              <a:t>two</a:t>
            </a:r>
            <a:r>
              <a:rPr lang="it-IT" sz="2400" dirty="0" smtClean="0"/>
              <a:t> </a:t>
            </a:r>
            <a:r>
              <a:rPr lang="it-IT" sz="2400" dirty="0" err="1" smtClean="0"/>
              <a:t>different</a:t>
            </a:r>
            <a:r>
              <a:rPr lang="it-IT" sz="2400" dirty="0" smtClean="0"/>
              <a:t> </a:t>
            </a:r>
            <a:r>
              <a:rPr lang="it-IT" sz="2400" dirty="0" err="1" smtClean="0"/>
              <a:t>cultures</a:t>
            </a:r>
            <a:r>
              <a:rPr lang="it-IT" sz="2400" dirty="0" smtClean="0"/>
              <a:t>.</a:t>
            </a:r>
          </a:p>
          <a:p>
            <a:pPr>
              <a:buNone/>
            </a:pPr>
            <a:r>
              <a:rPr lang="it-IT" sz="2400" b="1" dirty="0"/>
              <a:t> </a:t>
            </a:r>
            <a:r>
              <a:rPr lang="it-IT" sz="2400" b="1" dirty="0" smtClean="0"/>
              <a:t>                                </a:t>
            </a:r>
          </a:p>
          <a:p>
            <a:pPr>
              <a:buNone/>
            </a:pPr>
            <a:r>
              <a:rPr lang="it-IT" sz="2400" b="1" dirty="0"/>
              <a:t> </a:t>
            </a:r>
            <a:r>
              <a:rPr lang="it-IT" sz="2400" b="1" dirty="0" smtClean="0"/>
              <a:t>                            </a:t>
            </a:r>
            <a:r>
              <a:rPr lang="it-IT" b="1" dirty="0" err="1" smtClean="0"/>
              <a:t>Things</a:t>
            </a:r>
            <a:r>
              <a:rPr lang="it-IT" b="1" dirty="0" smtClean="0"/>
              <a:t> </a:t>
            </a:r>
            <a:r>
              <a:rPr lang="it-IT" b="1" dirty="0" err="1" smtClean="0"/>
              <a:t>Fall</a:t>
            </a:r>
            <a:r>
              <a:rPr lang="it-IT" b="1" dirty="0" smtClean="0"/>
              <a:t> </a:t>
            </a:r>
            <a:r>
              <a:rPr lang="it-IT" b="1" dirty="0" err="1" smtClean="0"/>
              <a:t>Apart</a:t>
            </a:r>
            <a:r>
              <a:rPr lang="it-IT" b="1" dirty="0" smtClean="0"/>
              <a:t> </a:t>
            </a:r>
          </a:p>
          <a:p>
            <a:pPr>
              <a:buNone/>
            </a:pPr>
            <a:r>
              <a:rPr lang="it-IT" sz="2400" dirty="0" smtClean="0"/>
              <a:t>    “</a:t>
            </a:r>
            <a:r>
              <a:rPr lang="it-IT" sz="2400" dirty="0" err="1" smtClean="0"/>
              <a:t>Things</a:t>
            </a:r>
            <a:r>
              <a:rPr lang="it-IT" sz="2400" dirty="0" smtClean="0"/>
              <a:t> </a:t>
            </a:r>
            <a:r>
              <a:rPr lang="it-IT" sz="2400" dirty="0" err="1" smtClean="0"/>
              <a:t>Fall</a:t>
            </a:r>
            <a:r>
              <a:rPr lang="it-IT" sz="2400" dirty="0" smtClean="0"/>
              <a:t> </a:t>
            </a:r>
            <a:r>
              <a:rPr lang="it-IT" sz="2400" dirty="0" err="1" smtClean="0"/>
              <a:t>Apart</a:t>
            </a:r>
            <a:r>
              <a:rPr lang="it-IT" sz="2400" dirty="0" smtClean="0"/>
              <a:t>” </a:t>
            </a:r>
            <a:r>
              <a:rPr lang="it-IT" sz="2400" dirty="0" err="1" smtClean="0"/>
              <a:t>is</a:t>
            </a:r>
            <a:r>
              <a:rPr lang="it-IT" sz="2400" dirty="0" smtClean="0"/>
              <a:t> set in the </a:t>
            </a:r>
            <a:r>
              <a:rPr lang="it-IT" sz="2400" dirty="0" err="1" smtClean="0"/>
              <a:t>Ibo</a:t>
            </a:r>
            <a:r>
              <a:rPr lang="it-IT" sz="2400" dirty="0" smtClean="0"/>
              <a:t> </a:t>
            </a:r>
            <a:r>
              <a:rPr lang="it-IT" sz="2400" dirty="0" err="1" smtClean="0"/>
              <a:t>Village</a:t>
            </a:r>
            <a:r>
              <a:rPr lang="it-IT" sz="2400" dirty="0" smtClean="0"/>
              <a:t> </a:t>
            </a:r>
            <a:r>
              <a:rPr lang="it-IT" sz="2400" dirty="0" err="1" smtClean="0"/>
              <a:t>of</a:t>
            </a:r>
            <a:r>
              <a:rPr lang="it-IT" sz="2400" dirty="0" smtClean="0"/>
              <a:t> </a:t>
            </a:r>
            <a:r>
              <a:rPr lang="it-IT" sz="2400" dirty="0" err="1" smtClean="0"/>
              <a:t>Mbanta</a:t>
            </a:r>
            <a:r>
              <a:rPr lang="it-IT" sz="2400" dirty="0" smtClean="0"/>
              <a:t> in the late 1880s. </a:t>
            </a:r>
            <a:r>
              <a:rPr lang="it-IT" sz="2400" dirty="0" err="1" smtClean="0"/>
              <a:t>Six</a:t>
            </a:r>
            <a:r>
              <a:rPr lang="it-IT" sz="2400" dirty="0" smtClean="0"/>
              <a:t> Christian </a:t>
            </a:r>
            <a:r>
              <a:rPr lang="it-IT" sz="2400" dirty="0" err="1" smtClean="0"/>
              <a:t>missionaries</a:t>
            </a:r>
            <a:r>
              <a:rPr lang="it-IT" sz="2400" dirty="0" smtClean="0"/>
              <a:t> go to the </a:t>
            </a:r>
            <a:r>
              <a:rPr lang="it-IT" sz="2400" dirty="0" err="1" smtClean="0"/>
              <a:t>village</a:t>
            </a:r>
            <a:r>
              <a:rPr lang="it-IT" sz="2400" dirty="0" smtClean="0"/>
              <a:t> to </a:t>
            </a:r>
            <a:r>
              <a:rPr lang="it-IT" sz="2400" dirty="0" err="1" smtClean="0"/>
              <a:t>convert</a:t>
            </a:r>
            <a:r>
              <a:rPr lang="it-IT" sz="2400" dirty="0" smtClean="0"/>
              <a:t> the </a:t>
            </a:r>
            <a:r>
              <a:rPr lang="it-IT" sz="2400" dirty="0" err="1" smtClean="0"/>
              <a:t>Ibo</a:t>
            </a:r>
            <a:r>
              <a:rPr lang="it-IT" sz="2400" dirty="0" smtClean="0"/>
              <a:t> men to </a:t>
            </a:r>
            <a:r>
              <a:rPr lang="it-IT" sz="2400" dirty="0" err="1" smtClean="0"/>
              <a:t>their</a:t>
            </a:r>
            <a:r>
              <a:rPr lang="it-IT" sz="2400" dirty="0" smtClean="0"/>
              <a:t> </a:t>
            </a:r>
            <a:r>
              <a:rPr lang="it-IT" sz="2400" dirty="0" err="1" smtClean="0"/>
              <a:t>religion</a:t>
            </a:r>
            <a:r>
              <a:rPr lang="it-IT" sz="2400" dirty="0" smtClean="0"/>
              <a:t>. </a:t>
            </a:r>
            <a:r>
              <a:rPr lang="it-IT" sz="2400" dirty="0" err="1" smtClean="0"/>
              <a:t>Five</a:t>
            </a:r>
            <a:r>
              <a:rPr lang="it-IT" sz="2400" dirty="0" smtClean="0"/>
              <a:t> are </a:t>
            </a:r>
            <a:r>
              <a:rPr lang="it-IT" sz="2400" dirty="0" err="1" smtClean="0"/>
              <a:t>black</a:t>
            </a:r>
            <a:r>
              <a:rPr lang="it-IT" sz="2400" dirty="0" smtClean="0"/>
              <a:t> and </a:t>
            </a:r>
            <a:r>
              <a:rPr lang="it-IT" sz="2400" dirty="0" err="1" smtClean="0"/>
              <a:t>one</a:t>
            </a:r>
            <a:r>
              <a:rPr lang="it-IT" sz="2400" dirty="0" smtClean="0"/>
              <a:t> </a:t>
            </a:r>
            <a:r>
              <a:rPr lang="it-IT" sz="2400" dirty="0" err="1" smtClean="0"/>
              <a:t>is</a:t>
            </a:r>
            <a:r>
              <a:rPr lang="it-IT" sz="2400" dirty="0" smtClean="0"/>
              <a:t> </a:t>
            </a:r>
            <a:r>
              <a:rPr lang="it-IT" sz="2400" dirty="0" err="1" smtClean="0"/>
              <a:t>white</a:t>
            </a:r>
            <a:r>
              <a:rPr lang="it-IT" sz="2400" dirty="0" smtClean="0"/>
              <a:t>. In </a:t>
            </a:r>
            <a:r>
              <a:rPr lang="it-IT" sz="2400" dirty="0" err="1" smtClean="0"/>
              <a:t>fact</a:t>
            </a:r>
            <a:r>
              <a:rPr lang="it-IT" sz="2400" dirty="0" smtClean="0"/>
              <a:t> </a:t>
            </a:r>
            <a:r>
              <a:rPr lang="it-IT" sz="2400" dirty="0" err="1" smtClean="0"/>
              <a:t>it</a:t>
            </a:r>
            <a:r>
              <a:rPr lang="it-IT" sz="2400" dirty="0" smtClean="0"/>
              <a:t> </a:t>
            </a:r>
            <a:r>
              <a:rPr lang="it-IT" sz="2400" dirty="0" err="1" smtClean="0"/>
              <a:t>is</a:t>
            </a:r>
            <a:r>
              <a:rPr lang="it-IT" sz="2400" dirty="0" smtClean="0"/>
              <a:t> the </a:t>
            </a:r>
            <a:r>
              <a:rPr lang="it-IT" sz="2400" dirty="0" err="1" smtClean="0"/>
              <a:t>white</a:t>
            </a:r>
            <a:r>
              <a:rPr lang="it-IT" sz="2400" dirty="0" smtClean="0"/>
              <a:t> man </a:t>
            </a:r>
            <a:r>
              <a:rPr lang="it-IT" sz="2400" dirty="0" err="1" smtClean="0"/>
              <a:t>who</a:t>
            </a:r>
            <a:r>
              <a:rPr lang="it-IT" sz="2400" dirty="0" smtClean="0"/>
              <a:t> </a:t>
            </a:r>
            <a:r>
              <a:rPr lang="it-IT" sz="2400" dirty="0" err="1" smtClean="0"/>
              <a:t>stirs</a:t>
            </a:r>
            <a:r>
              <a:rPr lang="it-IT" sz="2400" dirty="0" smtClean="0"/>
              <a:t> the </a:t>
            </a:r>
            <a:r>
              <a:rPr lang="it-IT" sz="2400" dirty="0" err="1" smtClean="0"/>
              <a:t>villagers</a:t>
            </a:r>
            <a:r>
              <a:rPr lang="it-IT" sz="2400" dirty="0" smtClean="0"/>
              <a:t>’ </a:t>
            </a:r>
            <a:r>
              <a:rPr lang="it-IT" sz="2400" dirty="0" err="1" smtClean="0"/>
              <a:t>curiosity</a:t>
            </a:r>
            <a:r>
              <a:rPr lang="it-IT" sz="2400" dirty="0" smtClean="0"/>
              <a:t>. The </a:t>
            </a:r>
            <a:r>
              <a:rPr lang="it-IT" sz="2400" dirty="0" err="1" smtClean="0"/>
              <a:t>missionaries</a:t>
            </a:r>
            <a:r>
              <a:rPr lang="it-IT" sz="2400" dirty="0" smtClean="0"/>
              <a:t> celebrate </a:t>
            </a:r>
            <a:r>
              <a:rPr lang="it-IT" sz="2400" dirty="0" err="1" smtClean="0"/>
              <a:t>God</a:t>
            </a:r>
            <a:r>
              <a:rPr lang="it-IT" sz="2400" dirty="0" smtClean="0"/>
              <a:t> and </a:t>
            </a:r>
            <a:r>
              <a:rPr lang="it-IT" sz="2400" dirty="0" err="1" smtClean="0"/>
              <a:t>Jesu</a:t>
            </a:r>
            <a:r>
              <a:rPr lang="it-IT" sz="2400" dirty="0" smtClean="0"/>
              <a:t> </a:t>
            </a:r>
            <a:r>
              <a:rPr lang="it-IT" sz="2400" dirty="0" err="1" smtClean="0"/>
              <a:t>Kristim</a:t>
            </a:r>
            <a:r>
              <a:rPr lang="it-IT" sz="2400" dirty="0" smtClean="0"/>
              <a:t> </a:t>
            </a:r>
            <a:r>
              <a:rPr lang="it-IT" sz="2400" dirty="0" err="1" smtClean="0"/>
              <a:t>asking</a:t>
            </a:r>
            <a:r>
              <a:rPr lang="it-IT" sz="2400" dirty="0" smtClean="0"/>
              <a:t> the </a:t>
            </a:r>
            <a:r>
              <a:rPr lang="it-IT" sz="2400" dirty="0" err="1" smtClean="0"/>
              <a:t>villagers</a:t>
            </a:r>
            <a:r>
              <a:rPr lang="it-IT" sz="2400" dirty="0" smtClean="0"/>
              <a:t> to </a:t>
            </a:r>
            <a:r>
              <a:rPr lang="it-IT" sz="2400" dirty="0" err="1" smtClean="0"/>
              <a:t>renounce</a:t>
            </a:r>
            <a:r>
              <a:rPr lang="it-IT" sz="2400" dirty="0" smtClean="0"/>
              <a:t> </a:t>
            </a:r>
            <a:r>
              <a:rPr lang="it-IT" sz="2400" dirty="0" err="1" smtClean="0"/>
              <a:t>their</a:t>
            </a:r>
            <a:r>
              <a:rPr lang="it-IT" sz="2400" dirty="0" smtClean="0"/>
              <a:t> “false” </a:t>
            </a:r>
            <a:r>
              <a:rPr lang="it-IT" sz="2400" dirty="0" err="1" smtClean="0"/>
              <a:t>gods</a:t>
            </a:r>
            <a:r>
              <a:rPr lang="it-IT" sz="2400" dirty="0" smtClean="0"/>
              <a:t>. The people of </a:t>
            </a:r>
            <a:r>
              <a:rPr lang="it-IT" sz="2400" dirty="0" err="1" smtClean="0"/>
              <a:t>village</a:t>
            </a:r>
            <a:r>
              <a:rPr lang="it-IT" sz="2400" dirty="0" smtClean="0"/>
              <a:t> </a:t>
            </a:r>
            <a:r>
              <a:rPr lang="it-IT" sz="2400" dirty="0" err="1" smtClean="0"/>
              <a:t>disagree</a:t>
            </a:r>
            <a:r>
              <a:rPr lang="it-IT" sz="2400" dirty="0" smtClean="0"/>
              <a:t> with </a:t>
            </a:r>
            <a:r>
              <a:rPr lang="it-IT" sz="2400" dirty="0" err="1" smtClean="0"/>
              <a:t>their</a:t>
            </a:r>
            <a:r>
              <a:rPr lang="it-IT" sz="2400" dirty="0" smtClean="0"/>
              <a:t> </a:t>
            </a:r>
            <a:r>
              <a:rPr lang="it-IT" sz="2400" dirty="0" err="1" smtClean="0"/>
              <a:t>religious</a:t>
            </a:r>
            <a:r>
              <a:rPr lang="it-IT" sz="2400" dirty="0" smtClean="0"/>
              <a:t> </a:t>
            </a:r>
            <a:r>
              <a:rPr lang="it-IT" sz="2400" dirty="0" err="1" smtClean="0"/>
              <a:t>ideals</a:t>
            </a:r>
            <a:r>
              <a:rPr lang="it-IT" sz="2400" dirty="0"/>
              <a:t>.</a:t>
            </a:r>
            <a:r>
              <a:rPr lang="it-IT" sz="2400" dirty="0" smtClean="0"/>
              <a:t> </a:t>
            </a:r>
          </a:p>
          <a:p>
            <a:pPr>
              <a:buNone/>
            </a:pPr>
            <a:endParaRPr lang="it-IT" dirty="0"/>
          </a:p>
        </p:txBody>
      </p:sp>
      <p:pic>
        <p:nvPicPr>
          <p:cNvPr id="1028" name="Picture 4"/>
          <p:cNvPicPr>
            <a:picLocks noChangeAspect="1" noChangeArrowheads="1"/>
          </p:cNvPicPr>
          <p:nvPr/>
        </p:nvPicPr>
        <p:blipFill>
          <a:blip r:embed="rId2" cstate="print"/>
          <a:srcRect/>
          <a:stretch>
            <a:fillRect/>
          </a:stretch>
        </p:blipFill>
        <p:spPr bwMode="auto">
          <a:xfrm>
            <a:off x="7380312" y="116632"/>
            <a:ext cx="1571881" cy="2386402"/>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6876256" y="2794959"/>
            <a:ext cx="2267744" cy="40630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dirty="0" smtClean="0"/>
              <a:t>The </a:t>
            </a:r>
            <a:r>
              <a:rPr lang="it-IT" dirty="0" err="1" smtClean="0"/>
              <a:t>Arrival</a:t>
            </a:r>
            <a:r>
              <a:rPr lang="it-IT" dirty="0" smtClean="0"/>
              <a:t> </a:t>
            </a:r>
            <a:r>
              <a:rPr lang="it-IT" dirty="0" err="1" smtClean="0"/>
              <a:t>of</a:t>
            </a:r>
            <a:r>
              <a:rPr lang="it-IT" dirty="0" smtClean="0"/>
              <a:t> </a:t>
            </a:r>
            <a:r>
              <a:rPr lang="it-IT" dirty="0" err="1" smtClean="0"/>
              <a:t>Missionaries</a:t>
            </a:r>
            <a:endParaRPr lang="it-IT" dirty="0"/>
          </a:p>
        </p:txBody>
      </p:sp>
      <p:sp>
        <p:nvSpPr>
          <p:cNvPr id="3" name="Segnaposto contenuto 2"/>
          <p:cNvSpPr>
            <a:spLocks noGrp="1"/>
          </p:cNvSpPr>
          <p:nvPr>
            <p:ph idx="1"/>
          </p:nvPr>
        </p:nvSpPr>
        <p:spPr>
          <a:xfrm>
            <a:off x="395536" y="836713"/>
            <a:ext cx="8229600" cy="3168352"/>
          </a:xfrm>
        </p:spPr>
        <p:txBody>
          <a:bodyPr>
            <a:normAutofit fontScale="92500" lnSpcReduction="20000"/>
          </a:bodyPr>
          <a:lstStyle/>
          <a:p>
            <a:pPr>
              <a:buNone/>
            </a:pPr>
            <a:r>
              <a:rPr lang="it-IT" dirty="0" smtClean="0"/>
              <a:t>   The </a:t>
            </a:r>
            <a:r>
              <a:rPr lang="it-IT" dirty="0" err="1" smtClean="0"/>
              <a:t>passage</a:t>
            </a:r>
            <a:r>
              <a:rPr lang="it-IT" dirty="0" smtClean="0"/>
              <a:t> </a:t>
            </a:r>
            <a:r>
              <a:rPr lang="it-IT" dirty="0" err="1" smtClean="0"/>
              <a:t>testifies</a:t>
            </a:r>
            <a:r>
              <a:rPr lang="it-IT" dirty="0" smtClean="0"/>
              <a:t> the fusion of </a:t>
            </a:r>
            <a:r>
              <a:rPr lang="it-IT" dirty="0" err="1" smtClean="0"/>
              <a:t>African</a:t>
            </a:r>
            <a:r>
              <a:rPr lang="it-IT" dirty="0" smtClean="0"/>
              <a:t> </a:t>
            </a:r>
            <a:r>
              <a:rPr lang="it-IT" dirty="0" err="1" smtClean="0"/>
              <a:t>oral</a:t>
            </a:r>
            <a:r>
              <a:rPr lang="it-IT" dirty="0" smtClean="0"/>
              <a:t> </a:t>
            </a:r>
            <a:r>
              <a:rPr lang="it-IT" dirty="0" err="1" smtClean="0"/>
              <a:t>tradition</a:t>
            </a:r>
            <a:r>
              <a:rPr lang="it-IT" dirty="0" smtClean="0"/>
              <a:t> made up of </a:t>
            </a:r>
            <a:r>
              <a:rPr lang="it-IT" dirty="0" err="1" smtClean="0"/>
              <a:t>rich</a:t>
            </a:r>
            <a:r>
              <a:rPr lang="it-IT" dirty="0" smtClean="0"/>
              <a:t> </a:t>
            </a:r>
            <a:r>
              <a:rPr lang="it-IT" dirty="0" err="1" smtClean="0"/>
              <a:t>imagery</a:t>
            </a:r>
            <a:r>
              <a:rPr lang="it-IT" dirty="0" smtClean="0"/>
              <a:t> and </a:t>
            </a:r>
            <a:r>
              <a:rPr lang="it-IT" dirty="0" err="1" smtClean="0"/>
              <a:t>proverbs</a:t>
            </a:r>
            <a:r>
              <a:rPr lang="it-IT" dirty="0" smtClean="0"/>
              <a:t> and Western </a:t>
            </a:r>
            <a:r>
              <a:rPr lang="it-IT" dirty="0" err="1" smtClean="0"/>
              <a:t>ideologies</a:t>
            </a:r>
            <a:r>
              <a:rPr lang="it-IT" dirty="0" smtClean="0"/>
              <a:t> and Christian </a:t>
            </a:r>
            <a:r>
              <a:rPr lang="it-IT" dirty="0" err="1" smtClean="0"/>
              <a:t>doctrines</a:t>
            </a:r>
            <a:r>
              <a:rPr lang="it-IT" dirty="0" smtClean="0"/>
              <a:t>.</a:t>
            </a:r>
          </a:p>
          <a:p>
            <a:pPr>
              <a:buNone/>
            </a:pPr>
            <a:r>
              <a:rPr lang="it-IT" i="1" dirty="0"/>
              <a:t> </a:t>
            </a:r>
            <a:r>
              <a:rPr lang="it-IT" i="1" dirty="0" smtClean="0"/>
              <a:t>  </a:t>
            </a:r>
            <a:r>
              <a:rPr lang="en-US" i="1" dirty="0" smtClean="0"/>
              <a:t>“</a:t>
            </a:r>
            <a:r>
              <a:rPr lang="en-US" i="1" dirty="0"/>
              <a:t>All the gods you have named are not gods at all. They are gods of deceit who tell you to kill your fellows and destroy innocent children. There is only one true God and He has the earth, the sky, you and me and all of us</a:t>
            </a:r>
            <a:r>
              <a:rPr lang="en-US" i="1" dirty="0" smtClean="0"/>
              <a:t>.”</a:t>
            </a:r>
            <a:endParaRPr lang="it-IT" i="1" dirty="0"/>
          </a:p>
        </p:txBody>
      </p:sp>
      <p:pic>
        <p:nvPicPr>
          <p:cNvPr id="4" name="Immagine 3" descr="village.jpg"/>
          <p:cNvPicPr>
            <a:picLocks noChangeAspect="1"/>
          </p:cNvPicPr>
          <p:nvPr/>
        </p:nvPicPr>
        <p:blipFill>
          <a:blip r:embed="rId2" cstate="print"/>
          <a:stretch>
            <a:fillRect/>
          </a:stretch>
        </p:blipFill>
        <p:spPr>
          <a:xfrm>
            <a:off x="755576" y="4149080"/>
            <a:ext cx="3563888" cy="2473338"/>
          </a:xfrm>
          <a:prstGeom prst="rect">
            <a:avLst/>
          </a:prstGeom>
          <a:ln>
            <a:noFill/>
          </a:ln>
          <a:effectLst>
            <a:softEdge rad="112500"/>
          </a:effectLst>
        </p:spPr>
      </p:pic>
      <p:pic>
        <p:nvPicPr>
          <p:cNvPr id="6" name="Immagine 5" descr="kikuyu01.jpg"/>
          <p:cNvPicPr>
            <a:picLocks noChangeAspect="1"/>
          </p:cNvPicPr>
          <p:nvPr/>
        </p:nvPicPr>
        <p:blipFill>
          <a:blip r:embed="rId3" cstate="print"/>
          <a:stretch>
            <a:fillRect/>
          </a:stretch>
        </p:blipFill>
        <p:spPr>
          <a:xfrm>
            <a:off x="5076056" y="3933056"/>
            <a:ext cx="3648405" cy="27363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dirty="0" err="1" smtClean="0"/>
              <a:t>Made</a:t>
            </a:r>
            <a:r>
              <a:rPr lang="it-IT" dirty="0" smtClean="0"/>
              <a:t> </a:t>
            </a:r>
            <a:r>
              <a:rPr lang="it-IT" dirty="0" err="1" smtClean="0"/>
              <a:t>by</a:t>
            </a:r>
            <a:r>
              <a:rPr lang="it-IT" dirty="0" smtClean="0"/>
              <a:t>:</a:t>
            </a:r>
            <a:endParaRPr lang="it-IT" dirty="0"/>
          </a:p>
        </p:txBody>
      </p:sp>
      <p:sp>
        <p:nvSpPr>
          <p:cNvPr id="3" name="Segnaposto contenuto 2"/>
          <p:cNvSpPr>
            <a:spLocks noGrp="1"/>
          </p:cNvSpPr>
          <p:nvPr>
            <p:ph idx="1"/>
          </p:nvPr>
        </p:nvSpPr>
        <p:spPr>
          <a:xfrm>
            <a:off x="323528" y="1196752"/>
            <a:ext cx="8229600" cy="4525963"/>
          </a:xfrm>
        </p:spPr>
        <p:txBody>
          <a:bodyPr>
            <a:normAutofit fontScale="92500" lnSpcReduction="20000"/>
          </a:bodyPr>
          <a:lstStyle/>
          <a:p>
            <a:pPr>
              <a:buNone/>
            </a:pPr>
            <a:r>
              <a:rPr lang="it-IT" dirty="0" smtClean="0"/>
              <a:t>-Calvo Francesca </a:t>
            </a:r>
          </a:p>
          <a:p>
            <a:pPr>
              <a:buNone/>
            </a:pPr>
            <a:r>
              <a:rPr lang="it-IT" dirty="0" err="1" smtClean="0"/>
              <a:t>-Carchiolo</a:t>
            </a:r>
            <a:r>
              <a:rPr lang="it-IT" dirty="0" smtClean="0"/>
              <a:t> Agnese</a:t>
            </a:r>
          </a:p>
          <a:p>
            <a:pPr>
              <a:buNone/>
            </a:pPr>
            <a:r>
              <a:rPr lang="it-IT" dirty="0" err="1" smtClean="0"/>
              <a:t>-Marletta</a:t>
            </a:r>
            <a:r>
              <a:rPr lang="it-IT" dirty="0" smtClean="0"/>
              <a:t> Rita</a:t>
            </a:r>
          </a:p>
          <a:p>
            <a:pPr>
              <a:buNone/>
            </a:pPr>
            <a:r>
              <a:rPr lang="it-IT" dirty="0" smtClean="0"/>
              <a:t>-</a:t>
            </a:r>
            <a:r>
              <a:rPr lang="it-IT" dirty="0" err="1" smtClean="0"/>
              <a:t>Oteri</a:t>
            </a:r>
            <a:r>
              <a:rPr lang="it-IT" dirty="0" smtClean="0"/>
              <a:t> </a:t>
            </a:r>
            <a:r>
              <a:rPr lang="it-IT" dirty="0" smtClean="0"/>
              <a:t>Graziella</a:t>
            </a:r>
          </a:p>
          <a:p>
            <a:pPr>
              <a:buNone/>
            </a:pPr>
            <a:r>
              <a:rPr lang="it-IT" dirty="0" smtClean="0"/>
              <a:t>Anno Scolastico 2016/2017</a:t>
            </a:r>
          </a:p>
          <a:p>
            <a:pPr>
              <a:buNone/>
            </a:pPr>
            <a:r>
              <a:rPr lang="it-IT" dirty="0" smtClean="0"/>
              <a:t>Classe V </a:t>
            </a:r>
            <a:r>
              <a:rPr lang="it-IT" dirty="0" err="1" smtClean="0"/>
              <a:t>sezB</a:t>
            </a:r>
            <a:r>
              <a:rPr lang="it-IT" dirty="0" smtClean="0"/>
              <a:t> scientifico</a:t>
            </a:r>
            <a:endParaRPr lang="it-IT" dirty="0" smtClean="0"/>
          </a:p>
          <a:p>
            <a:pPr>
              <a:buNone/>
            </a:pPr>
            <a:r>
              <a:rPr lang="it-IT" sz="4000" dirty="0"/>
              <a:t> </a:t>
            </a:r>
            <a:r>
              <a:rPr lang="it-IT" sz="4000" dirty="0" smtClean="0"/>
              <a:t>                            </a:t>
            </a:r>
            <a:r>
              <a:rPr lang="it-IT" sz="4000" dirty="0" err="1" smtClean="0"/>
              <a:t>Sources</a:t>
            </a:r>
            <a:r>
              <a:rPr lang="it-IT" sz="4000" dirty="0" smtClean="0"/>
              <a:t>:</a:t>
            </a:r>
          </a:p>
          <a:p>
            <a:pPr>
              <a:buFontTx/>
              <a:buChar char="-"/>
            </a:pPr>
            <a:r>
              <a:rPr lang="it-IT" sz="3500" dirty="0" smtClean="0"/>
              <a:t>Cattaneo-De </a:t>
            </a:r>
            <a:r>
              <a:rPr lang="it-IT" sz="3500" dirty="0" err="1" smtClean="0"/>
              <a:t>Flaviis</a:t>
            </a:r>
            <a:r>
              <a:rPr lang="it-IT" sz="3500" dirty="0" smtClean="0"/>
              <a:t>, Millennium, Signorelli</a:t>
            </a:r>
            <a:r>
              <a:rPr lang="it-IT" sz="4000" dirty="0" smtClean="0"/>
              <a:t>.</a:t>
            </a:r>
          </a:p>
          <a:p>
            <a:pPr>
              <a:buFontTx/>
              <a:buChar char="-"/>
            </a:pPr>
            <a:r>
              <a:rPr lang="it-IT" sz="3500" dirty="0" smtClean="0"/>
              <a:t>Google immagini</a:t>
            </a:r>
            <a:r>
              <a:rPr lang="it-IT" sz="4000" dirty="0" smtClean="0"/>
              <a:t>.</a:t>
            </a:r>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686</Words>
  <Application>Microsoft Office PowerPoint</Application>
  <PresentationFormat>Presentazione su schermo (4:3)</PresentationFormat>
  <Paragraphs>53</Paragraphs>
  <Slides>8</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Arial</vt:lpstr>
      <vt:lpstr>Bodoni MT</vt:lpstr>
      <vt:lpstr>Calibri</vt:lpstr>
      <vt:lpstr>Wingdings</vt:lpstr>
      <vt:lpstr>Tema di Office</vt:lpstr>
      <vt:lpstr>Presentazione standard di PowerPoint</vt:lpstr>
      <vt:lpstr>AFRICA</vt:lpstr>
      <vt:lpstr>CONGO</vt:lpstr>
      <vt:lpstr>HEART OF DARKNESS</vt:lpstr>
      <vt:lpstr>Presentazione standard di PowerPoint</vt:lpstr>
      <vt:lpstr>CHINUA ACHEBE (b.1930)</vt:lpstr>
      <vt:lpstr>The Arrival of Missionaries</vt:lpstr>
      <vt:lpstr>Made by: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solarity</dc:creator>
  <cp:lastModifiedBy>Anna Campisi Policano</cp:lastModifiedBy>
  <cp:revision>31</cp:revision>
  <dcterms:created xsi:type="dcterms:W3CDTF">2017-06-10T12:50:20Z</dcterms:created>
  <dcterms:modified xsi:type="dcterms:W3CDTF">2017-06-12T18:35:00Z</dcterms:modified>
</cp:coreProperties>
</file>