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6" r:id="rId4"/>
    <p:sldId id="257" r:id="rId5"/>
    <p:sldId id="258" r:id="rId6"/>
    <p:sldId id="259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2EC"/>
    <a:srgbClr val="9BC2E5"/>
    <a:srgbClr val="CC0000"/>
    <a:srgbClr val="F2C492"/>
    <a:srgbClr val="FF843F"/>
    <a:srgbClr val="E20000"/>
    <a:srgbClr val="299765"/>
    <a:srgbClr val="BA7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45B6-949D-44C3-B03E-B30D66289C1F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659-3914-4FC3-B0B6-EBEBFE076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70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45B6-949D-44C3-B03E-B30D66289C1F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659-3914-4FC3-B0B6-EBEBFE076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40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45B6-949D-44C3-B03E-B30D66289C1F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659-3914-4FC3-B0B6-EBEBFE076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86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45B6-949D-44C3-B03E-B30D66289C1F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659-3914-4FC3-B0B6-EBEBFE076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1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45B6-949D-44C3-B03E-B30D66289C1F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659-3914-4FC3-B0B6-EBEBFE076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15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45B6-949D-44C3-B03E-B30D66289C1F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659-3914-4FC3-B0B6-EBEBFE076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34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45B6-949D-44C3-B03E-B30D66289C1F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659-3914-4FC3-B0B6-EBEBFE076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57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45B6-949D-44C3-B03E-B30D66289C1F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659-3914-4FC3-B0B6-EBEBFE076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45B6-949D-44C3-B03E-B30D66289C1F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659-3914-4FC3-B0B6-EBEBFE076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91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45B6-949D-44C3-B03E-B30D66289C1F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659-3914-4FC3-B0B6-EBEBFE076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29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45B6-949D-44C3-B03E-B30D66289C1F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7659-3914-4FC3-B0B6-EBEBFE076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35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C45B6-949D-44C3-B03E-B30D66289C1F}" type="datetimeFigureOut">
              <a:rPr lang="it-IT" smtClean="0"/>
              <a:t>29/05/2017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47659-3914-4FC3-B0B6-EBEBFE076F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94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google.it/url?sa=i&amp;rct=j&amp;q=&amp;esrc=s&amp;source=images&amp;cd=&amp;ved=0ahUKEwjEvPbqoK7SAhVCVhQKHe19DUsQjRwIBw&amp;url=http://thereddragon.co.uk/&amp;psig=AFQjCNGdpETv-VZicljmSelGVqm_KaFaAg&amp;ust=148821547579609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indi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016" y="-14068"/>
            <a:ext cx="15532412" cy="69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768734" y="2672651"/>
            <a:ext cx="2489982" cy="1200329"/>
          </a:xfrm>
          <a:prstGeom prst="rect">
            <a:avLst/>
          </a:prstGeom>
          <a:noFill/>
          <a:effectLst>
            <a:outerShdw blurRad="50800" dist="723900" dir="13440000" sx="117000" sy="117000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India</a:t>
            </a:r>
            <a:endParaRPr lang="it-IT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2504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44488" y="278296"/>
            <a:ext cx="917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India</a:t>
            </a:r>
          </a:p>
          <a:p>
            <a:pPr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From Imperialism to Independence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4547" y="1440604"/>
            <a:ext cx="83886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1813: India was officially declared British territory: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Commercial → Political rule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1876: Queen Victoria was proclaimed Empress of India;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India was considered the “Jewel in the Crown”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1885: Foundation of the Indian National Congress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relationship between the British and Indians: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Segregation to avoid “native contamination”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WWI India contributed men, money and natural resources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Broken promises of Independence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Protests for the extension of the wartime emergency measures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1935: Government of India Act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1947: Proclamation of the Independence of India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92937" y="4692998"/>
            <a:ext cx="268264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Mahatma Gandhi</a:t>
            </a:r>
          </a:p>
          <a:p>
            <a:pPr algn="ctr"/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(non violent rebellion)</a:t>
            </a:r>
          </a:p>
        </p:txBody>
      </p:sp>
      <p:pic>
        <p:nvPicPr>
          <p:cNvPr id="1026" name="Picture 2" descr="Risultati immagini per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22" y="1285460"/>
            <a:ext cx="3084116" cy="23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79D60E9-DEF6-40A7-BDBF-187615094133}"/>
              </a:ext>
            </a:extLst>
          </p:cNvPr>
          <p:cNvCxnSpPr/>
          <p:nvPr/>
        </p:nvCxnSpPr>
        <p:spPr>
          <a:xfrm>
            <a:off x="7235686" y="5046941"/>
            <a:ext cx="1091448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44488" y="278296"/>
            <a:ext cx="917050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Century" panose="02040604050505020304" pitchFamily="18" charset="0"/>
              </a:rPr>
              <a:t>Rudyard Kipling</a:t>
            </a:r>
          </a:p>
          <a:p>
            <a:pPr algn="ctr"/>
            <a:endParaRPr lang="en-GB" sz="600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algn="ctr"/>
            <a:r>
              <a:rPr lang="en-GB" sz="1900" i="1" dirty="0">
                <a:latin typeface="Century" panose="02040604050505020304" pitchFamily="18" charset="0"/>
              </a:rPr>
              <a:t>(1865, Bombay, India - 1936, London, England)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08380" y="1411355"/>
            <a:ext cx="71296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Studied in England as was the custom among Anglo-Indians: he compared the strict rules of English schools to the happy boyhood he had spent in India.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became an internationally acclaimed writer thanks to his short stories.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first Englishman to win the Nobel Prize for literature in 1907, as an internationally acclaimed writer.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83096" y="4015409"/>
            <a:ext cx="412142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Works:</a:t>
            </a:r>
          </a:p>
          <a:p>
            <a:endParaRPr lang="en-GB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Plain Tales from the Hills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(1888)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Jungle Books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(1894-95)</a:t>
            </a:r>
            <a:endParaRPr lang="en-GB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Recessional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(1897)</a:t>
            </a:r>
            <a:endParaRPr lang="en-GB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(1901)</a:t>
            </a:r>
            <a:endParaRPr lang="en-GB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54"/>
                    </a14:imgEffect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94" r="6634"/>
          <a:stretch/>
        </p:blipFill>
        <p:spPr bwMode="auto">
          <a:xfrm>
            <a:off x="9141791" y="1111617"/>
            <a:ext cx="2480366" cy="25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2 7"/>
          <p:cNvCxnSpPr>
            <a:cxnSpLocks/>
          </p:cNvCxnSpPr>
          <p:nvPr/>
        </p:nvCxnSpPr>
        <p:spPr>
          <a:xfrm flipV="1">
            <a:off x="4538868" y="4545497"/>
            <a:ext cx="2160111" cy="152922"/>
          </a:xfrm>
          <a:prstGeom prst="straightConnector1">
            <a:avLst/>
          </a:prstGeom>
          <a:ln w="22225" cap="sq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705596" y="4253946"/>
            <a:ext cx="50623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analysis of relations between the British and the Indians.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698979" y="5029200"/>
            <a:ext cx="50689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Abandoned after an accident, baby Mowgli is raised by the animals of the Indian jungle.</a:t>
            </a:r>
          </a:p>
        </p:txBody>
      </p:sp>
      <p:cxnSp>
        <p:nvCxnSpPr>
          <p:cNvPr id="14" name="Connettore 2 13"/>
          <p:cNvCxnSpPr>
            <a:cxnSpLocks/>
            <a:endCxn id="21" idx="1"/>
          </p:cNvCxnSpPr>
          <p:nvPr/>
        </p:nvCxnSpPr>
        <p:spPr>
          <a:xfrm>
            <a:off x="3737113" y="5671406"/>
            <a:ext cx="2968494" cy="535728"/>
          </a:xfrm>
          <a:prstGeom prst="straightConnector1">
            <a:avLst/>
          </a:prstGeom>
          <a:ln w="22225" cap="sq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cxnSpLocks/>
          </p:cNvCxnSpPr>
          <p:nvPr/>
        </p:nvCxnSpPr>
        <p:spPr>
          <a:xfrm>
            <a:off x="3538330" y="5177265"/>
            <a:ext cx="3160649" cy="136856"/>
          </a:xfrm>
          <a:prstGeom prst="straightConnector1">
            <a:avLst/>
          </a:prstGeom>
          <a:ln w="22225" cap="sq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6705607" y="5883968"/>
            <a:ext cx="50689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Celebration of the British Empire, written in occasion of Victoria’s Diamond Jubilee.</a:t>
            </a:r>
          </a:p>
        </p:txBody>
      </p:sp>
    </p:spTree>
    <p:extLst>
      <p:ext uri="{BB962C8B-B14F-4D97-AF65-F5344CB8AC3E}">
        <p14:creationId xmlns:p14="http://schemas.microsoft.com/office/powerpoint/2010/main" val="65790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isultati immagini per kim kipl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  <a14:imgEffect>
                      <a14:colorTemperature colorTemp="5036"/>
                    </a14:imgEffect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64"/>
          <a:stretch/>
        </p:blipFill>
        <p:spPr bwMode="auto">
          <a:xfrm>
            <a:off x="0" y="0"/>
            <a:ext cx="19763518" cy="7118251"/>
          </a:xfrm>
          <a:prstGeom prst="rect">
            <a:avLst/>
          </a:prstGeom>
          <a:noFill/>
          <a:effectLst>
            <a:glow>
              <a:schemeClr val="accent1"/>
            </a:glow>
            <a:reflection endPos="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871020" y="195521"/>
            <a:ext cx="2683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solidFill>
                  <a:srgbClr val="E20000"/>
                </a:solidFill>
                <a:latin typeface="Century" panose="02040604050505020304" pitchFamily="18" charset="0"/>
              </a:rPr>
              <a:t>Kim (1901)</a:t>
            </a:r>
            <a:endParaRPr lang="en-GB" i="1" dirty="0">
              <a:solidFill>
                <a:srgbClr val="E20000"/>
              </a:solidFill>
              <a:latin typeface="Century" panose="02040604050505020304" pitchFamily="18" charset="0"/>
            </a:endParaRPr>
          </a:p>
          <a:p>
            <a:endParaRPr lang="it-IT" dirty="0">
              <a:solidFill>
                <a:srgbClr val="E2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72204" y="1989364"/>
            <a:ext cx="57114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Kipling shows India with colourful and passionate descriptions of its sights, sounds and smell, as well as cities filled with people, animals and the Indian luxuriant nature.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Evocative language that fascinates the readers.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GB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 of view is that of ordinary white men.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796571" y="4649410"/>
            <a:ext cx="379674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sense of national identity and superiority over the natives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86504" y="5834172"/>
            <a:ext cx="173195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“White man’s </a:t>
            </a:r>
          </a:p>
          <a:p>
            <a:pPr algn="ctr">
              <a:buClr>
                <a:srgbClr val="C00000"/>
              </a:buClr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burden”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916720" y="988565"/>
            <a:ext cx="1019675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of an orphan living in India at the time of British rule, son of an Irish but raised by an Indian woman. One day he meets a Tibetan man and he decides to accompany him on his pilgrimage.</a:t>
            </a:r>
          </a:p>
        </p:txBody>
      </p:sp>
      <p:cxnSp>
        <p:nvCxnSpPr>
          <p:cNvPr id="8" name="Connettore 2 7"/>
          <p:cNvCxnSpPr>
            <a:cxnSpLocks/>
          </p:cNvCxnSpPr>
          <p:nvPr/>
        </p:nvCxnSpPr>
        <p:spPr>
          <a:xfrm rot="5400000">
            <a:off x="3501567" y="4389210"/>
            <a:ext cx="360000" cy="0"/>
          </a:xfrm>
          <a:prstGeom prst="straightConnector1">
            <a:avLst/>
          </a:prstGeom>
          <a:ln w="22225" cap="sq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cxnSpLocks/>
          </p:cNvCxnSpPr>
          <p:nvPr/>
        </p:nvCxnSpPr>
        <p:spPr>
          <a:xfrm rot="5400000">
            <a:off x="3490192" y="5592494"/>
            <a:ext cx="360000" cy="0"/>
          </a:xfrm>
          <a:prstGeom prst="straightConnector1">
            <a:avLst/>
          </a:prstGeom>
          <a:ln w="22225" cap="sq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132487" y="5836444"/>
            <a:ext cx="173195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Criticised for his jingoism  </a:t>
            </a:r>
          </a:p>
        </p:txBody>
      </p:sp>
      <p:cxnSp>
        <p:nvCxnSpPr>
          <p:cNvPr id="11" name="Connettore 2 10"/>
          <p:cNvCxnSpPr>
            <a:cxnSpLocks/>
          </p:cNvCxnSpPr>
          <p:nvPr/>
        </p:nvCxnSpPr>
        <p:spPr>
          <a:xfrm>
            <a:off x="4543344" y="6195272"/>
            <a:ext cx="1584000" cy="0"/>
          </a:xfrm>
          <a:prstGeom prst="straightConnector1">
            <a:avLst/>
          </a:prstGeom>
          <a:ln w="22225" cap="sq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7C699A1-9E20-49ED-81E1-8C2CE10B49B8}"/>
              </a:ext>
            </a:extLst>
          </p:cNvPr>
          <p:cNvSpPr txBox="1"/>
          <p:nvPr/>
        </p:nvSpPr>
        <p:spPr>
          <a:xfrm>
            <a:off x="7056194" y="2119411"/>
            <a:ext cx="4071137" cy="3139321"/>
          </a:xfrm>
          <a:prstGeom prst="rect">
            <a:avLst/>
          </a:prstGeom>
          <a:solidFill>
            <a:srgbClr val="F2C492"/>
          </a:solidFill>
          <a:ln>
            <a:solidFill>
              <a:srgbClr val="CC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«The hot and crowded bazaars blazed with light as they made their way through the press of all the races in Upper India, and the lama mooned through it like a man in a dream.</a:t>
            </a:r>
          </a:p>
          <a:p>
            <a:pPr algn="ctr"/>
            <a:r>
              <a:rPr lang="en-GB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his first experience in a large manufacturing city, and the crowded tram-car with its continually squealing brakes frightened him. Half pushed, half towed, he arrived at the high gate of the Kashmir </a:t>
            </a:r>
            <a:r>
              <a:rPr lang="en-GB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Serai</a:t>
            </a:r>
            <a:r>
              <a:rPr lang="en-GB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35191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44488" y="278296"/>
            <a:ext cx="917050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299765"/>
                </a:solidFill>
                <a:latin typeface="Century" panose="02040604050505020304" pitchFamily="18" charset="0"/>
              </a:rPr>
              <a:t>Salman Rushdie</a:t>
            </a:r>
          </a:p>
          <a:p>
            <a:pPr algn="ctr"/>
            <a:endParaRPr lang="en-GB" sz="600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algn="ctr"/>
            <a:r>
              <a:rPr lang="en-GB" sz="1900" i="1" dirty="0">
                <a:latin typeface="Century" panose="02040604050505020304" pitchFamily="18" charset="0"/>
              </a:rPr>
              <a:t>(1947, Bombay, India - 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0405" y="1119977"/>
            <a:ext cx="7289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99765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Middle-class Muslim family.</a:t>
            </a:r>
          </a:p>
          <a:p>
            <a:pPr marL="342900" indent="-342900">
              <a:buClr>
                <a:srgbClr val="299765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studied in England where he got a degree in History at Cambridge University.</a:t>
            </a:r>
          </a:p>
          <a:p>
            <a:pPr marL="342900" indent="-342900">
              <a:buClr>
                <a:srgbClr val="299765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1964 his family moved to Pakistan joining the exodus during the war between India and Pakistan.</a:t>
            </a:r>
          </a:p>
          <a:p>
            <a:pPr marL="342900" indent="-342900">
              <a:buClr>
                <a:srgbClr val="299765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1989 he was condemned to death by the Iranian ayatollah Khomeini for his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Satanic Verses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reputed sacrilegious by Muslims.</a:t>
            </a:r>
          </a:p>
          <a:p>
            <a:pPr marL="342900" indent="-342900">
              <a:buClr>
                <a:srgbClr val="299765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2007 he was knighted by Queen Elizabeth II for services for literature.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9599" y="4502108"/>
            <a:ext cx="4373217" cy="23237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Works:</a:t>
            </a:r>
          </a:p>
          <a:p>
            <a:endParaRPr lang="en-GB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Midnight’s Children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(1981)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Shame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(1983)</a:t>
            </a:r>
            <a:endParaRPr lang="en-GB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Jaguar smile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(1987)</a:t>
            </a:r>
            <a:endParaRPr lang="en-GB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Satanic Verses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Haroun and the Sea of Stories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(1990)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Risultati immagini per salman rush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659" y="1345261"/>
            <a:ext cx="3724275" cy="24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618919" y="4873576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Ground beneath her Feet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(1999)</a:t>
            </a:r>
            <a:endParaRPr lang="en-GB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Fury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Shalimar the Clown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(2005)</a:t>
            </a:r>
            <a:endParaRPr lang="en-GB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Luka and the Fire of Life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(2010)</a:t>
            </a:r>
            <a:endParaRPr lang="en-GB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7540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sultati immagini per light blue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20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78" y="-132478"/>
            <a:ext cx="12602817" cy="70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magine correlata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1"/>
          <a:stretch/>
        </p:blipFill>
        <p:spPr bwMode="auto">
          <a:xfrm>
            <a:off x="3123438" y="2387"/>
            <a:ext cx="5952325" cy="191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191137" y="1017363"/>
            <a:ext cx="3048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Century" panose="02040604050505020304" pitchFamily="18" charset="0"/>
              </a:rPr>
              <a:t>Midnight’s Children (1981)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654420" y="2283717"/>
            <a:ext cx="4749422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stroke of midnight of 14 August 1947, Nehru announces the Independence of India from England. At that very moment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Saleem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Sinai (the narrator and protagonist) and other 1000 children are born. All these children have magical features;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Saleem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the ability to see into the hearts and minds of men, while his rival (another child named Shiva) has the power of war.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08762" y="2151802"/>
            <a:ext cx="6040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299765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comical allegory of Indian history, told with ironical tone, sometimes satirical.</a:t>
            </a:r>
          </a:p>
          <a:p>
            <a:pPr marL="342900" indent="-342900">
              <a:buClr>
                <a:srgbClr val="299765"/>
              </a:buClr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299765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Themes: exile, metamorphosis, rootlessness in the contemporary world. </a:t>
            </a:r>
          </a:p>
          <a:p>
            <a:pPr marL="342900" indent="-342900">
              <a:buClr>
                <a:srgbClr val="299765"/>
              </a:buClr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299765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Magic realism →  Rushdie mixed Eastern and Western</a:t>
            </a:r>
          </a:p>
          <a:p>
            <a:pPr>
              <a:buClr>
                <a:srgbClr val="299765"/>
              </a:buClr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language, genres and traditions: fantasy,</a:t>
            </a:r>
          </a:p>
          <a:p>
            <a:pPr>
              <a:buClr>
                <a:srgbClr val="299765"/>
              </a:buClr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mythology, religion and oral tradition. </a:t>
            </a:r>
          </a:p>
          <a:p>
            <a:pPr>
              <a:buClr>
                <a:srgbClr val="299765"/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299765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Novel written in sequences of different styles, using a flexible method known as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bricolage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(Claude Lévy-Strauss).</a:t>
            </a:r>
          </a:p>
          <a:p>
            <a:pPr>
              <a:buClr>
                <a:srgbClr val="299765"/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299765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private and familiar is in relation with the political and public.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6E7CB9-477B-42D0-B18F-04DA636E4E7E}"/>
              </a:ext>
            </a:extLst>
          </p:cNvPr>
          <p:cNvSpPr txBox="1"/>
          <p:nvPr/>
        </p:nvSpPr>
        <p:spPr>
          <a:xfrm>
            <a:off x="6654420" y="4904288"/>
            <a:ext cx="4749422" cy="1477328"/>
          </a:xfrm>
          <a:prstGeom prst="rect">
            <a:avLst/>
          </a:prstGeom>
          <a:solidFill>
            <a:srgbClr val="B6D2EC"/>
          </a:solidFill>
          <a:ln cap="rnd">
            <a:solidFill>
              <a:schemeClr val="accent1">
                <a:lumMod val="75000"/>
              </a:schemeClr>
            </a:solidFill>
            <a:prstDash val="dash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«Saddled now with flypaper-dreams and imaginary ancestors, I am still over a day away from being born… but now the remorseless </a:t>
            </a:r>
            <a:r>
              <a:rPr lang="en-GB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ticktock</a:t>
            </a:r>
            <a:r>
              <a:rPr lang="en-GB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reasserts itself: twenty-nine hours to go, twenty-eight, twenty-seven…»</a:t>
            </a:r>
          </a:p>
        </p:txBody>
      </p:sp>
    </p:spTree>
    <p:extLst>
      <p:ext uri="{BB962C8B-B14F-4D97-AF65-F5344CB8AC3E}">
        <p14:creationId xmlns:p14="http://schemas.microsoft.com/office/powerpoint/2010/main" val="2364299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80526" y="265048"/>
            <a:ext cx="52478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CC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 production by:</a:t>
            </a:r>
          </a:p>
          <a:p>
            <a:pPr algn="ctr"/>
            <a:endParaRPr lang="it-IT" sz="2800" dirty="0">
              <a:solidFill>
                <a:srgbClr val="CC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2800" dirty="0">
                <a:solidFill>
                  <a:srgbClr val="CC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Cosentino Marina</a:t>
            </a:r>
          </a:p>
          <a:p>
            <a:pPr algn="ctr"/>
            <a:r>
              <a:rPr lang="it-IT" sz="2800" dirty="0">
                <a:solidFill>
                  <a:srgbClr val="CC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D’Angelo Elena</a:t>
            </a:r>
          </a:p>
          <a:p>
            <a:pPr algn="ctr"/>
            <a:r>
              <a:rPr lang="it-IT" sz="2800" dirty="0" err="1">
                <a:solidFill>
                  <a:srgbClr val="CC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Pistorio</a:t>
            </a:r>
            <a:r>
              <a:rPr lang="it-IT" sz="2800" dirty="0">
                <a:solidFill>
                  <a:srgbClr val="CC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Agata</a:t>
            </a:r>
          </a:p>
          <a:p>
            <a:pPr algn="ctr"/>
            <a:r>
              <a:rPr lang="it-IT" sz="2800" dirty="0">
                <a:solidFill>
                  <a:srgbClr val="CC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Rapisarda Francesca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937592-3D64-455C-BB7E-E94CD6037F96}"/>
              </a:ext>
            </a:extLst>
          </p:cNvPr>
          <p:cNvSpPr txBox="1"/>
          <p:nvPr/>
        </p:nvSpPr>
        <p:spPr>
          <a:xfrm>
            <a:off x="2454974" y="4246120"/>
            <a:ext cx="6698966" cy="2246769"/>
          </a:xfrm>
          <a:prstGeom prst="rect">
            <a:avLst/>
          </a:prstGeom>
          <a:noFill/>
          <a:ln w="1905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ambria" panose="02040503050406030204" pitchFamily="18" charset="0"/>
                <a:cs typeface="Arial" panose="020B0604020202020204" pitchFamily="34" charset="0"/>
              </a:rPr>
              <a:t>Classe V B</a:t>
            </a:r>
          </a:p>
          <a:p>
            <a:pPr algn="ctr"/>
            <a:r>
              <a:rPr lang="it-IT" sz="2000" dirty="0">
                <a:latin typeface="Cambria" panose="02040503050406030204" pitchFamily="18" charset="0"/>
                <a:cs typeface="Arial" panose="020B0604020202020204" pitchFamily="34" charset="0"/>
              </a:rPr>
              <a:t>Liceo Scientifico Antonino Russo Giusti – Belpasso (CT)</a:t>
            </a:r>
          </a:p>
          <a:p>
            <a:pPr algn="ctr"/>
            <a:r>
              <a:rPr lang="it-IT" sz="2000" dirty="0">
                <a:latin typeface="Cambria" panose="02040503050406030204" pitchFamily="18" charset="0"/>
                <a:cs typeface="Arial" panose="020B0604020202020204" pitchFamily="34" charset="0"/>
              </a:rPr>
              <a:t>A.S. 2016-2017</a:t>
            </a:r>
          </a:p>
          <a:p>
            <a:pPr algn="ctr"/>
            <a:endParaRPr lang="it-IT" sz="20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t-IT" sz="2000" dirty="0">
                <a:latin typeface="Cambria" panose="02040503050406030204" pitchFamily="18" charset="0"/>
                <a:cs typeface="Arial" panose="020B0604020202020204" pitchFamily="34" charset="0"/>
              </a:rPr>
              <a:t>Testo di riferimento: Millennium 2 -From the </a:t>
            </a:r>
            <a:r>
              <a:rPr lang="it-IT" sz="2000" dirty="0" err="1">
                <a:latin typeface="Cambria" panose="02040503050406030204" pitchFamily="18" charset="0"/>
                <a:cs typeface="Arial" panose="020B0604020202020204" pitchFamily="34" charset="0"/>
              </a:rPr>
              <a:t>Victorians</a:t>
            </a:r>
            <a:r>
              <a:rPr lang="it-IT" sz="2000" dirty="0">
                <a:latin typeface="Cambria" panose="02040503050406030204" pitchFamily="18" charset="0"/>
                <a:cs typeface="Arial" panose="020B0604020202020204" pitchFamily="34" charset="0"/>
              </a:rPr>
              <a:t> to the </a:t>
            </a:r>
            <a:r>
              <a:rPr lang="it-IT" sz="2000" dirty="0" err="1">
                <a:latin typeface="Cambria" panose="02040503050406030204" pitchFamily="18" charset="0"/>
                <a:cs typeface="Arial" panose="020B0604020202020204" pitchFamily="34" charset="0"/>
              </a:rPr>
              <a:t>Present</a:t>
            </a:r>
            <a:r>
              <a:rPr lang="it-IT" sz="2000" dirty="0">
                <a:latin typeface="Cambria" panose="02040503050406030204" pitchFamily="18" charset="0"/>
                <a:cs typeface="Arial" panose="020B0604020202020204" pitchFamily="34" charset="0"/>
              </a:rPr>
              <a:t> (Arturo Cattaneo – Donatella De </a:t>
            </a:r>
            <a:r>
              <a:rPr lang="it-IT" sz="2000" dirty="0" err="1">
                <a:latin typeface="Cambria" panose="02040503050406030204" pitchFamily="18" charset="0"/>
                <a:cs typeface="Arial" panose="020B0604020202020204" pitchFamily="34" charset="0"/>
              </a:rPr>
              <a:t>Flaviis</a:t>
            </a:r>
            <a:r>
              <a:rPr lang="it-IT" sz="2000" dirty="0"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it-IT" sz="2000" dirty="0">
                <a:latin typeface="Cambria" panose="02040503050406030204" pitchFamily="18" charset="0"/>
                <a:cs typeface="Arial" panose="020B0604020202020204" pitchFamily="34" charset="0"/>
              </a:rPr>
              <a:t>C. Signorelli Scuola</a:t>
            </a:r>
          </a:p>
        </p:txBody>
      </p:sp>
    </p:spTree>
    <p:extLst>
      <p:ext uri="{BB962C8B-B14F-4D97-AF65-F5344CB8AC3E}">
        <p14:creationId xmlns:p14="http://schemas.microsoft.com/office/powerpoint/2010/main" val="30197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840</Words>
  <Application>Microsoft Office PowerPoint</Application>
  <PresentationFormat>Widescreen</PresentationFormat>
  <Paragraphs>93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Cambria Math</vt:lpstr>
      <vt:lpstr>Century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Marina Cosentino</dc:creator>
  <cp:lastModifiedBy>Marina Cosentino</cp:lastModifiedBy>
  <cp:revision>56</cp:revision>
  <dcterms:created xsi:type="dcterms:W3CDTF">2017-02-24T13:47:44Z</dcterms:created>
  <dcterms:modified xsi:type="dcterms:W3CDTF">2017-05-29T19:39:07Z</dcterms:modified>
</cp:coreProperties>
</file>