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6" r:id="rId1"/>
  </p:sldMasterIdLst>
  <p:sldIdLst>
    <p:sldId id="260" r:id="rId2"/>
    <p:sldId id="257" r:id="rId3"/>
    <p:sldId id="259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5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1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5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7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6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87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4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6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31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63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7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5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0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6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54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6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4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28811" y="2133144"/>
            <a:ext cx="4596285" cy="1328512"/>
          </a:xfrm>
        </p:spPr>
        <p:txBody>
          <a:bodyPr anchor="ctr"/>
          <a:lstStyle/>
          <a:p>
            <a:r>
              <a:rPr lang="it-IT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Poets</a:t>
            </a:r>
            <a:r>
              <a:rPr lang="it-IT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Tennyson</a:t>
            </a: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Eliot</a:t>
            </a:r>
            <a:r>
              <a:rPr lang="it-IT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6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4620127" y="3399710"/>
            <a:ext cx="2639794" cy="339628"/>
          </a:xfrm>
          <a:prstGeom prst="rect">
            <a:avLst/>
          </a:prstGeom>
          <a:solidFill>
            <a:srgbClr val="B15E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21" y="662729"/>
            <a:ext cx="1335088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1470145" y="661042"/>
            <a:ext cx="9172575" cy="1303337"/>
          </a:xfrm>
        </p:spPr>
        <p:txBody>
          <a:bodyPr>
            <a:norm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Alfred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Tennyson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(1809 – 1892)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836405" y="821493"/>
            <a:ext cx="857866" cy="100010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asellaDiTesto 1"/>
          <p:cNvSpPr txBox="1"/>
          <p:nvPr/>
        </p:nvSpPr>
        <p:spPr>
          <a:xfrm>
            <a:off x="1016977" y="2129761"/>
            <a:ext cx="4774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Alfred </a:t>
            </a:r>
            <a:r>
              <a:rPr lang="it-IT" dirty="0" err="1"/>
              <a:t>Tennyson’s</a:t>
            </a:r>
            <a:r>
              <a:rPr lang="it-IT" dirty="0"/>
              <a:t> </a:t>
            </a:r>
            <a:r>
              <a:rPr lang="it-IT" b="1" dirty="0" err="1"/>
              <a:t>poetry</a:t>
            </a:r>
            <a:r>
              <a:rPr lang="en-GB" dirty="0"/>
              <a:t> developed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Cambridge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contact</a:t>
            </a:r>
            <a:r>
              <a:rPr lang="it-IT" dirty="0"/>
              <a:t> with the </a:t>
            </a:r>
            <a:r>
              <a:rPr lang="it-IT" i="1" dirty="0" err="1"/>
              <a:t>Apostles</a:t>
            </a:r>
            <a:r>
              <a:rPr lang="it-IT" dirty="0"/>
              <a:t>, a group of </a:t>
            </a:r>
            <a:r>
              <a:rPr lang="it-IT" dirty="0" err="1"/>
              <a:t>writers</a:t>
            </a:r>
            <a:r>
              <a:rPr lang="it-IT" dirty="0"/>
              <a:t> </a:t>
            </a:r>
            <a:r>
              <a:rPr lang="it-IT" dirty="0" err="1"/>
              <a:t>guided</a:t>
            </a:r>
            <a:r>
              <a:rPr lang="it-IT" dirty="0"/>
              <a:t> by </a:t>
            </a:r>
            <a:r>
              <a:rPr lang="it-IT" b="1" i="1" u="sng" dirty="0"/>
              <a:t>Arthur </a:t>
            </a:r>
            <a:r>
              <a:rPr lang="it-IT" b="1" i="1" u="sng" dirty="0" err="1"/>
              <a:t>Hallam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919880" y="2129762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His </a:t>
            </a:r>
            <a:r>
              <a:rPr lang="it-IT" dirty="0" err="1"/>
              <a:t>sudden</a:t>
            </a:r>
            <a:r>
              <a:rPr lang="it-IT" dirty="0"/>
              <a:t> </a:t>
            </a:r>
            <a:r>
              <a:rPr lang="it-IT" dirty="0" err="1"/>
              <a:t>death</a:t>
            </a:r>
            <a:r>
              <a:rPr lang="it-IT" dirty="0"/>
              <a:t> </a:t>
            </a:r>
            <a:r>
              <a:rPr lang="it-IT" dirty="0" err="1"/>
              <a:t>traumatized</a:t>
            </a:r>
            <a:r>
              <a:rPr lang="it-IT" dirty="0"/>
              <a:t> Tennyson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wrote</a:t>
            </a:r>
            <a:r>
              <a:rPr lang="it-IT" dirty="0"/>
              <a:t> </a:t>
            </a:r>
            <a:r>
              <a:rPr lang="it-IT" i="1" dirty="0"/>
              <a:t>In </a:t>
            </a:r>
            <a:r>
              <a:rPr lang="it-IT" i="1" dirty="0" err="1"/>
              <a:t>Memoriam</a:t>
            </a:r>
            <a:r>
              <a:rPr lang="it-IT" dirty="0"/>
              <a:t>, a </a:t>
            </a:r>
            <a:r>
              <a:rPr lang="it-IT" dirty="0" err="1"/>
              <a:t>series</a:t>
            </a:r>
            <a:r>
              <a:rPr lang="it-IT" dirty="0"/>
              <a:t> of </a:t>
            </a:r>
            <a:r>
              <a:rPr lang="it-IT" dirty="0" err="1"/>
              <a:t>lyrics</a:t>
            </a:r>
            <a:r>
              <a:rPr lang="it-IT" dirty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/>
              <a:t>brought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 </a:t>
            </a:r>
            <a:r>
              <a:rPr lang="it-IT" dirty="0" err="1"/>
              <a:t>national</a:t>
            </a:r>
            <a:r>
              <a:rPr lang="it-IT" dirty="0"/>
              <a:t> fame.</a:t>
            </a:r>
          </a:p>
          <a:p>
            <a:endParaRPr lang="it-IT" dirty="0"/>
          </a:p>
        </p:txBody>
      </p:sp>
      <p:cxnSp>
        <p:nvCxnSpPr>
          <p:cNvPr id="8" name="Connettore 2 7"/>
          <p:cNvCxnSpPr>
            <a:cxnSpLocks/>
          </p:cNvCxnSpPr>
          <p:nvPr/>
        </p:nvCxnSpPr>
        <p:spPr>
          <a:xfrm flipV="1">
            <a:off x="5272672" y="2676564"/>
            <a:ext cx="1567523" cy="1556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86020" y="3750752"/>
            <a:ext cx="3478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Sensations</a:t>
            </a:r>
            <a:endParaRPr lang="it-IT" b="1" dirty="0"/>
          </a:p>
          <a:p>
            <a:pPr algn="ctr"/>
            <a:r>
              <a:rPr lang="it-IT" dirty="0"/>
              <a:t>He </a:t>
            </a:r>
            <a:r>
              <a:rPr lang="it-IT" dirty="0" err="1"/>
              <a:t>combined</a:t>
            </a:r>
            <a:r>
              <a:rPr lang="it-IT" dirty="0"/>
              <a:t> </a:t>
            </a:r>
            <a:r>
              <a:rPr lang="it-IT" dirty="0" err="1"/>
              <a:t>Romantic</a:t>
            </a:r>
            <a:r>
              <a:rPr lang="it-IT" dirty="0"/>
              <a:t> </a:t>
            </a:r>
            <a:r>
              <a:rPr lang="it-IT" dirty="0" err="1"/>
              <a:t>motifs</a:t>
            </a:r>
            <a:r>
              <a:rPr lang="it-IT" dirty="0"/>
              <a:t> with a </a:t>
            </a:r>
            <a:r>
              <a:rPr lang="it-IT" dirty="0" err="1"/>
              <a:t>classical</a:t>
            </a:r>
            <a:r>
              <a:rPr lang="it-IT" dirty="0"/>
              <a:t> </a:t>
            </a:r>
            <a:r>
              <a:rPr lang="it-IT" dirty="0" err="1"/>
              <a:t>atmosphere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432202" y="3812012"/>
            <a:ext cx="281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Pessimism</a:t>
            </a:r>
            <a:endParaRPr lang="it-IT" b="1" dirty="0"/>
          </a:p>
          <a:p>
            <a:pPr algn="ctr"/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themes</a:t>
            </a:r>
            <a:r>
              <a:rPr lang="it-IT" dirty="0"/>
              <a:t>: </a:t>
            </a:r>
            <a:r>
              <a:rPr lang="it-IT" dirty="0" err="1"/>
              <a:t>regret</a:t>
            </a:r>
            <a:r>
              <a:rPr lang="it-IT" dirty="0"/>
              <a:t> and </a:t>
            </a:r>
            <a:r>
              <a:rPr lang="it-IT" dirty="0" err="1"/>
              <a:t>loss</a:t>
            </a:r>
            <a:r>
              <a:rPr lang="it-IT" dirty="0"/>
              <a:t>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8064432" y="5020675"/>
            <a:ext cx="3555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His </a:t>
            </a:r>
            <a:r>
              <a:rPr lang="it-IT" dirty="0" err="1"/>
              <a:t>subjects</a:t>
            </a:r>
            <a:r>
              <a:rPr lang="it-IT" dirty="0"/>
              <a:t> are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taken</a:t>
            </a:r>
            <a:r>
              <a:rPr lang="it-IT" dirty="0"/>
              <a:t> from the </a:t>
            </a:r>
            <a:r>
              <a:rPr lang="it-IT" b="1" dirty="0" err="1"/>
              <a:t>past</a:t>
            </a:r>
            <a:r>
              <a:rPr lang="it-IT" dirty="0"/>
              <a:t> (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b="1" dirty="0" err="1"/>
              <a:t>Homeric</a:t>
            </a:r>
            <a:r>
              <a:rPr lang="it-IT" b="1" dirty="0"/>
              <a:t> Ulysses</a:t>
            </a:r>
            <a:r>
              <a:rPr lang="it-IT" dirty="0"/>
              <a:t>), </a:t>
            </a:r>
            <a:r>
              <a:rPr lang="it-IT" dirty="0" err="1"/>
              <a:t>revived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immagination</a:t>
            </a:r>
            <a:r>
              <a:rPr lang="it-IT" dirty="0"/>
              <a:t>: </a:t>
            </a:r>
            <a:r>
              <a:rPr lang="it-IT" dirty="0" err="1"/>
              <a:t>dreaming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b="1" dirty="0" err="1"/>
              <a:t>escape</a:t>
            </a:r>
            <a:endParaRPr lang="it-IT" b="1" dirty="0"/>
          </a:p>
        </p:txBody>
      </p:sp>
      <p:cxnSp>
        <p:nvCxnSpPr>
          <p:cNvPr id="21" name="Connettore 2 20"/>
          <p:cNvCxnSpPr>
            <a:cxnSpLocks/>
            <a:stCxn id="18" idx="2"/>
          </p:cNvCxnSpPr>
          <p:nvPr/>
        </p:nvCxnSpPr>
        <p:spPr>
          <a:xfrm flipH="1">
            <a:off x="9840857" y="4458343"/>
            <a:ext cx="1" cy="4819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586020" y="5049361"/>
            <a:ext cx="322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Rendering the impact of the </a:t>
            </a:r>
            <a:r>
              <a:rPr lang="it-IT" dirty="0" err="1"/>
              <a:t>physical</a:t>
            </a:r>
            <a:r>
              <a:rPr lang="it-IT" dirty="0"/>
              <a:t> world of the </a:t>
            </a:r>
            <a:r>
              <a:rPr lang="it-IT" b="1" dirty="0" err="1"/>
              <a:t>senses</a:t>
            </a:r>
            <a:endParaRPr lang="it-IT" b="1" dirty="0"/>
          </a:p>
        </p:txBody>
      </p:sp>
      <p:cxnSp>
        <p:nvCxnSpPr>
          <p:cNvPr id="26" name="Connettore 2 25"/>
          <p:cNvCxnSpPr>
            <a:cxnSpLocks/>
            <a:stCxn id="17" idx="2"/>
          </p:cNvCxnSpPr>
          <p:nvPr/>
        </p:nvCxnSpPr>
        <p:spPr>
          <a:xfrm>
            <a:off x="2325432" y="4674082"/>
            <a:ext cx="0" cy="4206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/>
          <p:cNvCxnSpPr>
            <a:cxnSpLocks/>
          </p:cNvCxnSpPr>
          <p:nvPr/>
        </p:nvCxnSpPr>
        <p:spPr>
          <a:xfrm flipV="1">
            <a:off x="3852636" y="3266046"/>
            <a:ext cx="4686020" cy="1695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582367" y="4805586"/>
            <a:ext cx="277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Tennyson </a:t>
            </a:r>
            <a:r>
              <a:rPr lang="it-IT" dirty="0" err="1"/>
              <a:t>gives</a:t>
            </a:r>
            <a:r>
              <a:rPr lang="it-IT" dirty="0"/>
              <a:t> voice to love for </a:t>
            </a:r>
            <a:r>
              <a:rPr lang="it-IT" b="1" dirty="0" err="1"/>
              <a:t>adventures</a:t>
            </a:r>
            <a:r>
              <a:rPr lang="it-IT" dirty="0"/>
              <a:t> and a </a:t>
            </a:r>
            <a:r>
              <a:rPr lang="it-IT" b="1" dirty="0"/>
              <a:t>passionate</a:t>
            </a:r>
            <a:r>
              <a:rPr lang="it-IT" dirty="0"/>
              <a:t> idea of life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685109" y="3809866"/>
            <a:ext cx="1267098" cy="259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9161588" y="3829928"/>
            <a:ext cx="1358538" cy="305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2 36"/>
          <p:cNvCxnSpPr>
            <a:cxnSpLocks/>
            <a:endCxn id="32" idx="1"/>
          </p:cNvCxnSpPr>
          <p:nvPr/>
        </p:nvCxnSpPr>
        <p:spPr>
          <a:xfrm>
            <a:off x="3582244" y="5267251"/>
            <a:ext cx="100012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cxnSpLocks/>
          </p:cNvCxnSpPr>
          <p:nvPr/>
        </p:nvCxnSpPr>
        <p:spPr>
          <a:xfrm flipH="1">
            <a:off x="7352086" y="5263756"/>
            <a:ext cx="712346" cy="34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>
            <a:cxnSpLocks/>
          </p:cNvCxnSpPr>
          <p:nvPr/>
        </p:nvCxnSpPr>
        <p:spPr>
          <a:xfrm>
            <a:off x="1016977" y="2029228"/>
            <a:ext cx="10078914" cy="482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4810966" y="3286646"/>
            <a:ext cx="292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err="1">
                <a:solidFill>
                  <a:schemeClr val="bg1"/>
                </a:solidFill>
              </a:rPr>
              <a:t>Tennyson’s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Poetry</a:t>
            </a:r>
            <a:endParaRPr lang="it-IT" sz="2800" i="1" dirty="0">
              <a:solidFill>
                <a:schemeClr val="bg1"/>
              </a:solidFill>
            </a:endParaRPr>
          </a:p>
        </p:txBody>
      </p:sp>
      <p:cxnSp>
        <p:nvCxnSpPr>
          <p:cNvPr id="30" name="Connettore 2 29"/>
          <p:cNvCxnSpPr>
            <a:cxnSpLocks/>
          </p:cNvCxnSpPr>
          <p:nvPr/>
        </p:nvCxnSpPr>
        <p:spPr>
          <a:xfrm flipH="1">
            <a:off x="3404088" y="3741711"/>
            <a:ext cx="1047223" cy="1011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cxnSpLocks/>
          </p:cNvCxnSpPr>
          <p:nvPr/>
        </p:nvCxnSpPr>
        <p:spPr>
          <a:xfrm>
            <a:off x="7428737" y="3725488"/>
            <a:ext cx="1109919" cy="1173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69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12" y="3069129"/>
            <a:ext cx="1335088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66206" y="724541"/>
            <a:ext cx="1080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Dramatic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Monologue</a:t>
            </a:r>
            <a:r>
              <a:rPr lang="it-IT" sz="2400" dirty="0"/>
              <a:t>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66205" y="1340768"/>
            <a:ext cx="10463349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950" dirty="0" err="1"/>
              <a:t>poem</a:t>
            </a:r>
            <a:r>
              <a:rPr lang="it-IT" sz="1950" dirty="0"/>
              <a:t> set in a </a:t>
            </a:r>
            <a:r>
              <a:rPr lang="it-IT" sz="1950" b="1" dirty="0"/>
              <a:t>precise</a:t>
            </a:r>
            <a:r>
              <a:rPr lang="it-IT" sz="1950" dirty="0"/>
              <a:t> </a:t>
            </a:r>
            <a:r>
              <a:rPr lang="it-IT" sz="1950" dirty="0" err="1"/>
              <a:t>historical</a:t>
            </a:r>
            <a:r>
              <a:rPr lang="it-IT" sz="1950" dirty="0"/>
              <a:t> and </a:t>
            </a:r>
            <a:r>
              <a:rPr lang="it-IT" sz="1950" dirty="0" err="1"/>
              <a:t>geographical</a:t>
            </a:r>
            <a:r>
              <a:rPr lang="it-IT" sz="1950" dirty="0"/>
              <a:t> </a:t>
            </a:r>
            <a:r>
              <a:rPr lang="it-IT" sz="1950" b="1" dirty="0"/>
              <a:t>background</a:t>
            </a:r>
            <a:r>
              <a:rPr lang="it-IT" sz="1950" dirty="0"/>
              <a:t>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950" dirty="0" err="1"/>
              <a:t>recited</a:t>
            </a:r>
            <a:r>
              <a:rPr lang="it-IT" sz="1950" dirty="0"/>
              <a:t> by a </a:t>
            </a:r>
            <a:r>
              <a:rPr lang="it-IT" sz="1950" b="1" dirty="0"/>
              <a:t>first-</a:t>
            </a:r>
            <a:r>
              <a:rPr lang="it-IT" sz="1950" b="1" dirty="0" err="1"/>
              <a:t>person</a:t>
            </a:r>
            <a:r>
              <a:rPr lang="it-IT" sz="1950" b="1" dirty="0"/>
              <a:t> speaker </a:t>
            </a:r>
            <a:r>
              <a:rPr lang="it-IT" sz="1950" dirty="0" err="1"/>
              <a:t>who</a:t>
            </a:r>
            <a:r>
              <a:rPr lang="it-IT" sz="1950" dirty="0"/>
              <a:t> </a:t>
            </a:r>
            <a:r>
              <a:rPr lang="it-IT" sz="1950" dirty="0" err="1"/>
              <a:t>tells</a:t>
            </a:r>
            <a:r>
              <a:rPr lang="it-IT" sz="1950" dirty="0"/>
              <a:t> </a:t>
            </a:r>
            <a:r>
              <a:rPr lang="it-IT" sz="1950" dirty="0" err="1"/>
              <a:t>about</a:t>
            </a:r>
            <a:r>
              <a:rPr lang="it-IT" sz="1950" dirty="0"/>
              <a:t> </a:t>
            </a:r>
            <a:r>
              <a:rPr lang="it-IT" sz="1950" b="1" dirty="0" err="1"/>
              <a:t>crucial</a:t>
            </a:r>
            <a:r>
              <a:rPr lang="it-IT" sz="1950" b="1" dirty="0"/>
              <a:t> moment </a:t>
            </a:r>
            <a:r>
              <a:rPr lang="it-IT" sz="1950" dirty="0"/>
              <a:t>of </a:t>
            </a:r>
            <a:r>
              <a:rPr lang="it-IT" sz="1950" dirty="0" err="1"/>
              <a:t>his</a:t>
            </a:r>
            <a:r>
              <a:rPr lang="it-IT" sz="1950" dirty="0"/>
              <a:t> </a:t>
            </a:r>
            <a:r>
              <a:rPr lang="it-IT" sz="1950" dirty="0" err="1"/>
              <a:t>own</a:t>
            </a:r>
            <a:r>
              <a:rPr lang="it-IT" sz="1950" dirty="0"/>
              <a:t> life;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950" dirty="0" err="1"/>
              <a:t>there</a:t>
            </a:r>
            <a:r>
              <a:rPr lang="it-IT" sz="1950" dirty="0"/>
              <a:t> </a:t>
            </a:r>
            <a:r>
              <a:rPr lang="it-IT" sz="1950" dirty="0" err="1"/>
              <a:t>is</a:t>
            </a:r>
            <a:r>
              <a:rPr lang="it-IT" sz="1950" dirty="0"/>
              <a:t> a </a:t>
            </a:r>
            <a:r>
              <a:rPr lang="it-IT" sz="1950" b="1" dirty="0" err="1"/>
              <a:t>silent</a:t>
            </a:r>
            <a:r>
              <a:rPr lang="it-IT" sz="1950" b="1" dirty="0"/>
              <a:t> </a:t>
            </a:r>
            <a:r>
              <a:rPr lang="it-IT" sz="1950" b="1" dirty="0" err="1"/>
              <a:t>listener</a:t>
            </a:r>
            <a:r>
              <a:rPr lang="it-IT" sz="1950" dirty="0"/>
              <a:t>;</a:t>
            </a:r>
          </a:p>
          <a:p>
            <a:pPr marL="285750" lvl="0" indent="-285750">
              <a:buClr>
                <a:srgbClr val="B15E28"/>
              </a:buClr>
              <a:buFont typeface="Arial" panose="020B0604020202020204" pitchFamily="34" charset="0"/>
              <a:buChar char="•"/>
            </a:pPr>
            <a:r>
              <a:rPr lang="it-IT" sz="1950" dirty="0">
                <a:solidFill>
                  <a:prstClr val="black"/>
                </a:solidFill>
              </a:rPr>
              <a:t>the </a:t>
            </a:r>
            <a:r>
              <a:rPr lang="it-IT" sz="1950" b="1" dirty="0" err="1">
                <a:solidFill>
                  <a:prstClr val="black"/>
                </a:solidFill>
              </a:rPr>
              <a:t>language</a:t>
            </a:r>
            <a:r>
              <a:rPr lang="it-IT" sz="1950" dirty="0">
                <a:solidFill>
                  <a:prstClr val="black"/>
                </a:solidFill>
              </a:rPr>
              <a:t> </a:t>
            </a:r>
            <a:r>
              <a:rPr lang="it-IT" sz="1950" dirty="0" err="1">
                <a:solidFill>
                  <a:prstClr val="black"/>
                </a:solidFill>
              </a:rPr>
              <a:t>is</a:t>
            </a:r>
            <a:r>
              <a:rPr lang="it-IT" sz="1950" dirty="0">
                <a:solidFill>
                  <a:prstClr val="black"/>
                </a:solidFill>
              </a:rPr>
              <a:t> </a:t>
            </a:r>
            <a:r>
              <a:rPr lang="it-IT" sz="1950" b="1" dirty="0" err="1">
                <a:solidFill>
                  <a:prstClr val="black"/>
                </a:solidFill>
              </a:rPr>
              <a:t>colloquial</a:t>
            </a:r>
            <a:r>
              <a:rPr lang="it-IT" sz="1950" dirty="0">
                <a:solidFill>
                  <a:prstClr val="black"/>
                </a:solidFill>
              </a:rPr>
              <a:t>.</a:t>
            </a:r>
          </a:p>
          <a:p>
            <a:pPr>
              <a:buClr>
                <a:schemeClr val="accent1"/>
              </a:buClr>
            </a:pPr>
            <a:endParaRPr lang="it-IT" sz="19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22045" y="3124870"/>
            <a:ext cx="6675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best use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by the Victorian </a:t>
            </a:r>
            <a:r>
              <a:rPr lang="it-IT" dirty="0" err="1"/>
              <a:t>poet</a:t>
            </a:r>
            <a:r>
              <a:rPr lang="it-IT" dirty="0"/>
              <a:t> </a:t>
            </a:r>
            <a:r>
              <a:rPr lang="it-IT" b="1" dirty="0"/>
              <a:t>Robert Browning.</a:t>
            </a:r>
            <a:br>
              <a:rPr lang="it-IT" b="1" dirty="0"/>
            </a:br>
            <a:r>
              <a:rPr lang="it-IT" dirty="0"/>
              <a:t>In </a:t>
            </a:r>
            <a:r>
              <a:rPr lang="it-IT" i="1" dirty="0"/>
              <a:t>My Last </a:t>
            </a:r>
            <a:r>
              <a:rPr lang="it-IT" i="1" dirty="0" err="1"/>
              <a:t>Duchess</a:t>
            </a:r>
            <a:r>
              <a:rPr lang="it-IT" i="1" dirty="0"/>
              <a:t> </a:t>
            </a:r>
            <a:r>
              <a:rPr lang="it-IT" dirty="0"/>
              <a:t>the ‘</a:t>
            </a:r>
            <a:r>
              <a:rPr lang="it-IT" dirty="0" err="1"/>
              <a:t>actor</a:t>
            </a:r>
            <a:r>
              <a:rPr lang="it-IT" dirty="0"/>
              <a:t>’ of the </a:t>
            </a:r>
            <a:r>
              <a:rPr lang="it-IT" dirty="0" err="1"/>
              <a:t>monologue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imaginary</a:t>
            </a:r>
            <a:r>
              <a:rPr lang="it-IT" dirty="0"/>
              <a:t> </a:t>
            </a:r>
            <a:r>
              <a:rPr lang="it-IT" b="1" dirty="0"/>
              <a:t>Duke </a:t>
            </a:r>
            <a:r>
              <a:rPr lang="it-IT" dirty="0"/>
              <a:t>from the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Renaissance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tells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his</a:t>
            </a:r>
            <a:r>
              <a:rPr lang="it-IT" dirty="0"/>
              <a:t> late </a:t>
            </a:r>
            <a:r>
              <a:rPr lang="it-IT" b="1" dirty="0" err="1"/>
              <a:t>wife</a:t>
            </a:r>
            <a:r>
              <a:rPr lang="it-IT" dirty="0"/>
              <a:t>, </a:t>
            </a:r>
            <a:r>
              <a:rPr lang="it-IT" dirty="0" err="1"/>
              <a:t>whose</a:t>
            </a:r>
            <a:r>
              <a:rPr lang="it-IT" dirty="0"/>
              <a:t> murder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ordered</a:t>
            </a:r>
            <a:r>
              <a:rPr lang="it-IT" dirty="0"/>
              <a:t> by the Duke </a:t>
            </a:r>
            <a:r>
              <a:rPr lang="it-IT" dirty="0" err="1"/>
              <a:t>himself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good</a:t>
            </a:r>
            <a:r>
              <a:rPr lang="it-IT" dirty="0"/>
              <a:t> </a:t>
            </a:r>
            <a:r>
              <a:rPr lang="it-IT" dirty="0" err="1"/>
              <a:t>manners</a:t>
            </a:r>
            <a:r>
              <a:rPr lang="it-IT" dirty="0"/>
              <a:t> to </a:t>
            </a:r>
            <a:r>
              <a:rPr lang="it-IT" dirty="0" err="1"/>
              <a:t>everybody</a:t>
            </a:r>
            <a:r>
              <a:rPr lang="it-IT" dirty="0"/>
              <a:t> </a:t>
            </a:r>
            <a:r>
              <a:rPr lang="it-IT" dirty="0" err="1"/>
              <a:t>seemed</a:t>
            </a:r>
            <a:r>
              <a:rPr lang="it-IT" dirty="0"/>
              <a:t> to </a:t>
            </a:r>
            <a:r>
              <a:rPr lang="it-IT" dirty="0" err="1"/>
              <a:t>him</a:t>
            </a:r>
            <a:r>
              <a:rPr lang="it-IT" dirty="0"/>
              <a:t> an </a:t>
            </a:r>
            <a:r>
              <a:rPr lang="it-IT" dirty="0" err="1"/>
              <a:t>insult</a:t>
            </a:r>
            <a:r>
              <a:rPr lang="it-IT" dirty="0"/>
              <a:t> to </a:t>
            </a:r>
            <a:r>
              <a:rPr lang="it-IT" dirty="0" err="1"/>
              <a:t>his</a:t>
            </a:r>
            <a:r>
              <a:rPr lang="it-IT" dirty="0"/>
              <a:t> social </a:t>
            </a:r>
            <a:r>
              <a:rPr lang="it-IT" dirty="0" err="1"/>
              <a:t>rank</a:t>
            </a:r>
            <a:r>
              <a:rPr lang="it-IT" dirty="0"/>
              <a:t>.</a:t>
            </a:r>
            <a:r>
              <a:rPr lang="it-IT" b="1" dirty="0"/>
              <a:t> </a:t>
            </a:r>
          </a:p>
        </p:txBody>
      </p:sp>
      <p:cxnSp>
        <p:nvCxnSpPr>
          <p:cNvPr id="8" name="Connettore 2 7"/>
          <p:cNvCxnSpPr>
            <a:cxnSpLocks/>
          </p:cNvCxnSpPr>
          <p:nvPr/>
        </p:nvCxnSpPr>
        <p:spPr>
          <a:xfrm rot="5400000" flipH="1" flipV="1">
            <a:off x="9117127" y="3096588"/>
            <a:ext cx="581919" cy="204762"/>
          </a:xfrm>
          <a:prstGeom prst="bentConnector3">
            <a:avLst>
              <a:gd name="adj1" fmla="val -163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8612077" y="2137140"/>
            <a:ext cx="285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character’s</a:t>
            </a:r>
            <a:r>
              <a:rPr lang="it-IT" dirty="0"/>
              <a:t> moral </a:t>
            </a:r>
            <a:r>
              <a:rPr lang="it-IT" dirty="0" err="1"/>
              <a:t>faults</a:t>
            </a:r>
            <a:r>
              <a:rPr lang="it-IT" dirty="0"/>
              <a:t> emerge from the situation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398435" y="4802253"/>
            <a:ext cx="81120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 smtClean="0"/>
              <a:t>Browning</a:t>
            </a:r>
            <a:r>
              <a:rPr lang="it-IT" sz="1900" dirty="0"/>
              <a:t> </a:t>
            </a:r>
            <a:r>
              <a:rPr lang="it-IT" sz="1900" dirty="0" err="1" smtClean="0"/>
              <a:t>used</a:t>
            </a:r>
            <a:r>
              <a:rPr lang="it-IT" sz="1900" dirty="0" smtClean="0"/>
              <a:t> </a:t>
            </a:r>
            <a:r>
              <a:rPr lang="it-IT" sz="1900" b="1" dirty="0" err="1" smtClean="0"/>
              <a:t>unconventional</a:t>
            </a:r>
            <a:r>
              <a:rPr lang="it-IT" sz="1900" dirty="0" smtClean="0"/>
              <a:t> </a:t>
            </a:r>
            <a:r>
              <a:rPr lang="it-IT" sz="1900" dirty="0" err="1"/>
              <a:t>language</a:t>
            </a:r>
            <a:r>
              <a:rPr lang="it-IT" sz="1900" dirty="0"/>
              <a:t> and </a:t>
            </a:r>
            <a:r>
              <a:rPr lang="it-IT" sz="1900" dirty="0" smtClean="0"/>
              <a:t>he </a:t>
            </a:r>
            <a:r>
              <a:rPr lang="it-IT" sz="1900" smtClean="0"/>
              <a:t>believed </a:t>
            </a:r>
            <a:r>
              <a:rPr lang="it-IT" sz="1900" dirty="0" err="1"/>
              <a:t>that</a:t>
            </a:r>
            <a:r>
              <a:rPr lang="it-IT" sz="1900" dirty="0"/>
              <a:t> </a:t>
            </a:r>
            <a:r>
              <a:rPr lang="it-IT" sz="1900" b="1" dirty="0" err="1"/>
              <a:t>personality</a:t>
            </a:r>
            <a:r>
              <a:rPr lang="it-IT" sz="1900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a </a:t>
            </a:r>
            <a:r>
              <a:rPr lang="it-IT" sz="1900" dirty="0" err="1"/>
              <a:t>multiplicity</a:t>
            </a:r>
            <a:r>
              <a:rPr lang="it-IT" sz="1900" dirty="0"/>
              <a:t> of </a:t>
            </a:r>
            <a:r>
              <a:rPr lang="it-IT" sz="1900" dirty="0" err="1"/>
              <a:t>selves</a:t>
            </a:r>
            <a:endParaRPr lang="it-IT" sz="1900" dirty="0"/>
          </a:p>
        </p:txBody>
      </p:sp>
      <p:cxnSp>
        <p:nvCxnSpPr>
          <p:cNvPr id="23" name="Connettore diritto 22"/>
          <p:cNvCxnSpPr>
            <a:cxnSpLocks/>
          </p:cNvCxnSpPr>
          <p:nvPr/>
        </p:nvCxnSpPr>
        <p:spPr>
          <a:xfrm flipV="1">
            <a:off x="3724687" y="2886465"/>
            <a:ext cx="4686020" cy="1695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tente\Desktop\Immagine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9"/>
          <a:stretch/>
        </p:blipFill>
        <p:spPr bwMode="auto">
          <a:xfrm>
            <a:off x="931586" y="3069129"/>
            <a:ext cx="1176338" cy="1107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011" y="5228204"/>
            <a:ext cx="554784" cy="15851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478584" y="5094640"/>
            <a:ext cx="68025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/>
              <a:t>He exerted </a:t>
            </a:r>
            <a:r>
              <a:rPr lang="en-US" sz="1900" dirty="0"/>
              <a:t>a great influence on </a:t>
            </a:r>
            <a:r>
              <a:rPr lang="en-US" sz="1900" b="1" dirty="0"/>
              <a:t>early 20th-century </a:t>
            </a:r>
            <a:r>
              <a:rPr lang="en-US" sz="1900" dirty="0"/>
              <a:t>modernist poetry.</a:t>
            </a:r>
          </a:p>
        </p:txBody>
      </p:sp>
    </p:spTree>
    <p:extLst>
      <p:ext uri="{BB962C8B-B14F-4D97-AF65-F5344CB8AC3E}">
        <p14:creationId xmlns:p14="http://schemas.microsoft.com/office/powerpoint/2010/main" val="10929462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3425780" y="269235"/>
            <a:ext cx="4034243" cy="1303338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Tennyson’s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Ulysses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(1842)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05454" y="1494380"/>
            <a:ext cx="4692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Like </a:t>
            </a:r>
            <a:r>
              <a:rPr lang="it-IT" b="1" dirty="0" err="1"/>
              <a:t>Homer</a:t>
            </a:r>
            <a:r>
              <a:rPr lang="it-IT" dirty="0" err="1"/>
              <a:t>’s</a:t>
            </a:r>
            <a:r>
              <a:rPr lang="it-IT" dirty="0"/>
              <a:t> Ulysses, he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b="1" dirty="0" err="1"/>
              <a:t>restless</a:t>
            </a:r>
            <a:r>
              <a:rPr lang="it-IT" b="1" dirty="0"/>
              <a:t> </a:t>
            </a:r>
            <a:r>
              <a:rPr lang="it-IT" b="1" dirty="0" err="1" smtClean="0"/>
              <a:t>spirit</a:t>
            </a:r>
            <a:r>
              <a:rPr lang="it-IT" b="1" dirty="0" smtClean="0"/>
              <a:t>,</a:t>
            </a:r>
          </a:p>
          <a:p>
            <a:pPr algn="ctr"/>
            <a:r>
              <a:rPr lang="it-IT" dirty="0" err="1" smtClean="0"/>
              <a:t>ever</a:t>
            </a:r>
            <a:r>
              <a:rPr lang="it-IT" dirty="0" smtClean="0"/>
              <a:t> </a:t>
            </a:r>
            <a:r>
              <a:rPr lang="it-IT" dirty="0"/>
              <a:t>open to new </a:t>
            </a:r>
            <a:r>
              <a:rPr lang="it-IT" dirty="0" err="1"/>
              <a:t>experience</a:t>
            </a:r>
            <a:r>
              <a:rPr lang="it-IT" dirty="0"/>
              <a:t>;</a:t>
            </a:r>
          </a:p>
          <a:p>
            <a:pPr algn="ctr"/>
            <a:r>
              <a:rPr lang="it-IT" dirty="0"/>
              <a:t>he </a:t>
            </a:r>
            <a:r>
              <a:rPr lang="it-IT" dirty="0" err="1"/>
              <a:t>finds</a:t>
            </a:r>
            <a:r>
              <a:rPr lang="it-IT" dirty="0"/>
              <a:t> the </a:t>
            </a:r>
            <a:r>
              <a:rPr lang="it-IT" dirty="0" err="1"/>
              <a:t>meaning</a:t>
            </a:r>
            <a:r>
              <a:rPr lang="it-IT" dirty="0"/>
              <a:t> of life in </a:t>
            </a:r>
            <a:r>
              <a:rPr lang="it-IT" dirty="0" err="1"/>
              <a:t>continuous</a:t>
            </a:r>
            <a:r>
              <a:rPr lang="it-IT" dirty="0"/>
              <a:t> </a:t>
            </a:r>
            <a:r>
              <a:rPr lang="it-IT" dirty="0" err="1"/>
              <a:t>movement</a:t>
            </a:r>
            <a:r>
              <a:rPr lang="it-IT" dirty="0"/>
              <a:t> to </a:t>
            </a:r>
            <a:r>
              <a:rPr lang="it-IT" b="1" dirty="0"/>
              <a:t>pass the </a:t>
            </a:r>
            <a:r>
              <a:rPr lang="it-IT" b="1" dirty="0" err="1"/>
              <a:t>unknown</a:t>
            </a:r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666144" y="3345691"/>
            <a:ext cx="3793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Like </a:t>
            </a:r>
            <a:r>
              <a:rPr lang="it-IT" b="1" dirty="0" err="1"/>
              <a:t>Dante</a:t>
            </a:r>
            <a:r>
              <a:rPr lang="it-IT" dirty="0" err="1"/>
              <a:t>’s</a:t>
            </a:r>
            <a:r>
              <a:rPr lang="it-IT" dirty="0"/>
              <a:t> Ulysses, </a:t>
            </a:r>
            <a:r>
              <a:rPr lang="it-IT" dirty="0" err="1"/>
              <a:t>endless</a:t>
            </a:r>
            <a:r>
              <a:rPr lang="it-IT" dirty="0"/>
              <a:t> </a:t>
            </a:r>
            <a:r>
              <a:rPr lang="it-IT" dirty="0" err="1"/>
              <a:t>searching</a:t>
            </a:r>
            <a:r>
              <a:rPr lang="it-IT" dirty="0"/>
              <a:t> </a:t>
            </a:r>
            <a:r>
              <a:rPr lang="it-IT" dirty="0" err="1"/>
              <a:t>becomes</a:t>
            </a:r>
            <a:r>
              <a:rPr lang="it-IT" dirty="0"/>
              <a:t> a </a:t>
            </a:r>
            <a:r>
              <a:rPr lang="it-IT" b="1" dirty="0" err="1"/>
              <a:t>dangerous</a:t>
            </a:r>
            <a:r>
              <a:rPr lang="it-IT" b="1" dirty="0"/>
              <a:t> desire </a:t>
            </a:r>
            <a:r>
              <a:rPr lang="it-IT" dirty="0"/>
              <a:t>for </a:t>
            </a:r>
            <a:r>
              <a:rPr lang="it-IT" dirty="0" err="1"/>
              <a:t>forbidden</a:t>
            </a:r>
            <a:r>
              <a:rPr lang="it-IT" dirty="0"/>
              <a:t> </a:t>
            </a:r>
            <a:r>
              <a:rPr lang="it-IT" dirty="0" err="1"/>
              <a:t>experience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306928" y="4767835"/>
            <a:ext cx="426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The </a:t>
            </a:r>
            <a:r>
              <a:rPr lang="it-IT" dirty="0" err="1"/>
              <a:t>poem</a:t>
            </a:r>
            <a:r>
              <a:rPr lang="it-IT" dirty="0"/>
              <a:t> can be </a:t>
            </a:r>
            <a:r>
              <a:rPr lang="it-IT" dirty="0" err="1"/>
              <a:t>read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Tennyson’s</a:t>
            </a:r>
            <a:r>
              <a:rPr lang="it-IT" dirty="0"/>
              <a:t> </a:t>
            </a:r>
            <a:r>
              <a:rPr lang="it-IT" b="1" dirty="0" err="1"/>
              <a:t>opposition</a:t>
            </a:r>
            <a:r>
              <a:rPr lang="it-IT" dirty="0"/>
              <a:t> to Victorian </a:t>
            </a:r>
            <a:r>
              <a:rPr lang="it-IT" dirty="0" err="1"/>
              <a:t>decorum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384152" y="3197427"/>
            <a:ext cx="421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«For </a:t>
            </a:r>
            <a:r>
              <a:rPr lang="it-IT" sz="2000" i="1" dirty="0" err="1"/>
              <a:t>always</a:t>
            </a:r>
            <a:r>
              <a:rPr lang="it-IT" sz="2000" i="1" dirty="0"/>
              <a:t> roaming with a </a:t>
            </a:r>
            <a:r>
              <a:rPr lang="it-IT" sz="2000" i="1" dirty="0" err="1"/>
              <a:t>hungry</a:t>
            </a:r>
            <a:r>
              <a:rPr lang="it-IT" sz="2000" i="1" dirty="0"/>
              <a:t> </a:t>
            </a:r>
            <a:r>
              <a:rPr lang="it-IT" sz="2000" i="1" dirty="0" err="1"/>
              <a:t>hearth</a:t>
            </a:r>
            <a:r>
              <a:rPr lang="it-IT" sz="2000" i="1" dirty="0"/>
              <a:t>.»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698051" y="1482828"/>
            <a:ext cx="3903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«And </a:t>
            </a:r>
            <a:r>
              <a:rPr lang="it-IT" sz="2000" i="1" dirty="0" err="1"/>
              <a:t>this</a:t>
            </a:r>
            <a:r>
              <a:rPr lang="it-IT" sz="2000" i="1" dirty="0"/>
              <a:t> </a:t>
            </a:r>
            <a:r>
              <a:rPr lang="it-IT" sz="2000" i="1" dirty="0" err="1"/>
              <a:t>gray</a:t>
            </a:r>
            <a:r>
              <a:rPr lang="it-IT" sz="2000" i="1" dirty="0"/>
              <a:t> </a:t>
            </a:r>
            <a:r>
              <a:rPr lang="it-IT" sz="2000" i="1" dirty="0" err="1"/>
              <a:t>spirit</a:t>
            </a:r>
            <a:r>
              <a:rPr lang="it-IT" sz="2000" i="1" dirty="0"/>
              <a:t> </a:t>
            </a:r>
            <a:r>
              <a:rPr lang="it-IT" sz="2000" i="1" dirty="0" err="1"/>
              <a:t>yearning</a:t>
            </a:r>
            <a:r>
              <a:rPr lang="it-IT" sz="2000" i="1" dirty="0"/>
              <a:t> in desire</a:t>
            </a:r>
            <a:br>
              <a:rPr lang="it-IT" sz="2000" i="1" dirty="0"/>
            </a:br>
            <a:r>
              <a:rPr lang="it-IT" sz="2000" i="1" dirty="0"/>
              <a:t>To </a:t>
            </a:r>
            <a:r>
              <a:rPr lang="it-IT" sz="2000" i="1" dirty="0" err="1"/>
              <a:t>follow</a:t>
            </a:r>
            <a:r>
              <a:rPr lang="it-IT" sz="2000" i="1" dirty="0"/>
              <a:t> </a:t>
            </a:r>
            <a:r>
              <a:rPr lang="it-IT" sz="2000" i="1" dirty="0" err="1"/>
              <a:t>knowledge</a:t>
            </a:r>
            <a:r>
              <a:rPr lang="it-IT" sz="2000" i="1" dirty="0"/>
              <a:t> </a:t>
            </a:r>
            <a:r>
              <a:rPr lang="it-IT" sz="2000" i="1" dirty="0" err="1">
                <a:latin typeface="Garamond" panose="02020404030301010803" pitchFamily="18" charset="0"/>
              </a:rPr>
              <a:t>like</a:t>
            </a:r>
            <a:r>
              <a:rPr lang="it-IT" sz="2000" i="1" dirty="0">
                <a:latin typeface="Garamond" panose="02020404030301010803" pitchFamily="18" charset="0"/>
              </a:rPr>
              <a:t> a </a:t>
            </a:r>
            <a:r>
              <a:rPr lang="it-IT" sz="2000" i="1" dirty="0" err="1">
                <a:latin typeface="Garamond" panose="02020404030301010803" pitchFamily="18" charset="0"/>
              </a:rPr>
              <a:t>sinking</a:t>
            </a:r>
            <a:r>
              <a:rPr lang="it-IT" sz="2000" i="1" dirty="0">
                <a:latin typeface="Garamond" panose="02020404030301010803" pitchFamily="18" charset="0"/>
              </a:rPr>
              <a:t> </a:t>
            </a:r>
            <a:r>
              <a:rPr lang="it-IT" sz="2000" i="1" dirty="0"/>
              <a:t>star,</a:t>
            </a:r>
            <a:br>
              <a:rPr lang="it-IT" sz="2000" i="1" dirty="0"/>
            </a:br>
            <a:r>
              <a:rPr lang="it-IT" sz="2000" i="1" dirty="0"/>
              <a:t>Beyond the </a:t>
            </a:r>
            <a:r>
              <a:rPr lang="it-IT" sz="2000" i="1" dirty="0" err="1"/>
              <a:t>utmost</a:t>
            </a:r>
            <a:r>
              <a:rPr lang="it-IT" sz="2000" i="1" dirty="0"/>
              <a:t> </a:t>
            </a:r>
            <a:r>
              <a:rPr lang="it-IT" sz="2000" i="1" dirty="0" err="1"/>
              <a:t>bound</a:t>
            </a:r>
            <a:r>
              <a:rPr lang="it-IT" sz="2000" i="1" dirty="0"/>
              <a:t> of human </a:t>
            </a:r>
            <a:r>
              <a:rPr lang="it-IT" sz="2000" i="1" dirty="0" err="1"/>
              <a:t>thought</a:t>
            </a:r>
            <a:r>
              <a:rPr lang="it-IT" sz="2000" i="1" dirty="0"/>
              <a:t>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578721" y="3758348"/>
            <a:ext cx="316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«I </a:t>
            </a:r>
            <a:r>
              <a:rPr lang="it-IT" sz="2000" i="1" dirty="0" err="1"/>
              <a:t>will</a:t>
            </a:r>
            <a:r>
              <a:rPr lang="it-IT" sz="2000" i="1" dirty="0"/>
              <a:t> drink</a:t>
            </a:r>
            <a:br>
              <a:rPr lang="it-IT" sz="2000" i="1" dirty="0"/>
            </a:br>
            <a:r>
              <a:rPr lang="it-IT" sz="2000" i="1" dirty="0"/>
              <a:t>Life to the </a:t>
            </a:r>
            <a:r>
              <a:rPr lang="it-IT" sz="2000" i="1" dirty="0" err="1"/>
              <a:t>lees</a:t>
            </a:r>
            <a:r>
              <a:rPr lang="it-IT" sz="2000" i="1" dirty="0"/>
              <a:t>.»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460024" y="4627045"/>
            <a:ext cx="453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«</a:t>
            </a:r>
            <a:r>
              <a:rPr lang="it-IT" sz="2000" i="1" dirty="0" err="1"/>
              <a:t>One</a:t>
            </a:r>
            <a:r>
              <a:rPr lang="it-IT" sz="2000" i="1" dirty="0"/>
              <a:t> </a:t>
            </a:r>
            <a:r>
              <a:rPr lang="it-IT" sz="2000" i="1" dirty="0" err="1"/>
              <a:t>equal</a:t>
            </a:r>
            <a:r>
              <a:rPr lang="it-IT" sz="2000" i="1" dirty="0"/>
              <a:t> </a:t>
            </a:r>
            <a:r>
              <a:rPr lang="it-IT" sz="2000" i="1" dirty="0" err="1"/>
              <a:t>temper</a:t>
            </a:r>
            <a:r>
              <a:rPr lang="it-IT" sz="2000" i="1" dirty="0"/>
              <a:t> of </a:t>
            </a:r>
            <a:r>
              <a:rPr lang="it-IT" sz="2000" i="1" dirty="0" err="1"/>
              <a:t>heroic</a:t>
            </a:r>
            <a:r>
              <a:rPr lang="it-IT" sz="2000" i="1" dirty="0"/>
              <a:t> </a:t>
            </a:r>
            <a:r>
              <a:rPr lang="it-IT" sz="2000" i="1" dirty="0" err="1"/>
              <a:t>hearts</a:t>
            </a:r>
            <a:r>
              <a:rPr lang="it-IT" sz="2000" i="1" dirty="0"/>
              <a:t>,</a:t>
            </a:r>
            <a:br>
              <a:rPr lang="it-IT" sz="2000" i="1" dirty="0"/>
            </a:br>
            <a:r>
              <a:rPr lang="it-IT" sz="2000" i="1" dirty="0"/>
              <a:t>Made </a:t>
            </a:r>
            <a:r>
              <a:rPr lang="it-IT" sz="2000" i="1" dirty="0" err="1"/>
              <a:t>weak</a:t>
            </a:r>
            <a:r>
              <a:rPr lang="it-IT" sz="2000" i="1" dirty="0"/>
              <a:t> by time and fate, </a:t>
            </a:r>
            <a:r>
              <a:rPr lang="it-IT" sz="2000" i="1" dirty="0" err="1"/>
              <a:t>but</a:t>
            </a:r>
            <a:r>
              <a:rPr lang="it-IT" sz="2000" i="1" dirty="0"/>
              <a:t> strong in </a:t>
            </a:r>
            <a:r>
              <a:rPr lang="it-IT" sz="2000" i="1" dirty="0" err="1"/>
              <a:t>will</a:t>
            </a:r>
            <a:r>
              <a:rPr lang="it-IT" sz="2000" i="1" dirty="0"/>
              <a:t/>
            </a:r>
            <a:br>
              <a:rPr lang="it-IT" sz="2000" i="1" dirty="0"/>
            </a:br>
            <a:r>
              <a:rPr lang="it-IT" sz="2000" i="1" dirty="0"/>
              <a:t>To </a:t>
            </a:r>
            <a:r>
              <a:rPr lang="it-IT" sz="2000" i="1" dirty="0" err="1"/>
              <a:t>strive</a:t>
            </a:r>
            <a:r>
              <a:rPr lang="it-IT" sz="2000" i="1" dirty="0"/>
              <a:t>, to </a:t>
            </a:r>
            <a:r>
              <a:rPr lang="it-IT" sz="2000" i="1" dirty="0" err="1"/>
              <a:t>seek</a:t>
            </a:r>
            <a:r>
              <a:rPr lang="it-IT" sz="2000" i="1" dirty="0"/>
              <a:t>, to </a:t>
            </a:r>
            <a:r>
              <a:rPr lang="it-IT" sz="2000" i="1" dirty="0" err="1"/>
              <a:t>find</a:t>
            </a:r>
            <a:r>
              <a:rPr lang="it-IT" sz="2000" i="1" dirty="0"/>
              <a:t>, and </a:t>
            </a:r>
            <a:r>
              <a:rPr lang="it-IT" sz="2000" i="1" dirty="0" err="1"/>
              <a:t>not</a:t>
            </a:r>
            <a:r>
              <a:rPr lang="it-IT" sz="2000" i="1" dirty="0"/>
              <a:t> to </a:t>
            </a:r>
            <a:r>
              <a:rPr lang="it-IT" sz="2000" i="1" dirty="0" err="1"/>
              <a:t>yield</a:t>
            </a:r>
            <a:r>
              <a:rPr lang="it-IT" sz="2000" i="1" dirty="0"/>
              <a:t>.»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6" y="2797718"/>
            <a:ext cx="2849074" cy="33842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600077" y="903673"/>
            <a:ext cx="2952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b="1" dirty="0" err="1"/>
              <a:t>dramatic</a:t>
            </a:r>
            <a:r>
              <a:rPr lang="it-IT" b="1" dirty="0"/>
              <a:t> </a:t>
            </a:r>
            <a:r>
              <a:rPr lang="it-IT" b="1" dirty="0" err="1"/>
              <a:t>monologue</a:t>
            </a:r>
            <a:r>
              <a:rPr lang="it-IT" b="1" dirty="0"/>
              <a:t> </a:t>
            </a:r>
            <a:r>
              <a:rPr lang="it-IT" dirty="0"/>
              <a:t>Ulysses </a:t>
            </a:r>
            <a:r>
              <a:rPr lang="it-IT" dirty="0" err="1"/>
              <a:t>cannot</a:t>
            </a:r>
            <a:r>
              <a:rPr lang="it-IT" dirty="0"/>
              <a:t> </a:t>
            </a:r>
            <a:r>
              <a:rPr lang="it-IT" dirty="0" err="1"/>
              <a:t>accept</a:t>
            </a:r>
            <a:r>
              <a:rPr lang="it-IT" dirty="0"/>
              <a:t> the </a:t>
            </a:r>
            <a:r>
              <a:rPr lang="it-IT" dirty="0" err="1"/>
              <a:t>monotonous</a:t>
            </a:r>
            <a:r>
              <a:rPr lang="it-IT" dirty="0"/>
              <a:t> life </a:t>
            </a:r>
            <a:r>
              <a:rPr lang="it-IT" dirty="0" err="1"/>
              <a:t>at</a:t>
            </a:r>
            <a:r>
              <a:rPr lang="it-IT" dirty="0"/>
              <a:t> Ithaca: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681257" y="5912980"/>
            <a:ext cx="29714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300" dirty="0"/>
              <a:t>G. Bargellini, </a:t>
            </a:r>
            <a:r>
              <a:rPr lang="it-IT" sz="1300" i="1" dirty="0"/>
              <a:t>Ulisse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029811" y="1572573"/>
            <a:ext cx="1605251" cy="254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32436" y="3389496"/>
            <a:ext cx="1500717" cy="305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734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8296" y="3495363"/>
            <a:ext cx="1847989" cy="339628"/>
          </a:xfrm>
          <a:prstGeom prst="rect">
            <a:avLst/>
          </a:prstGeom>
          <a:solidFill>
            <a:srgbClr val="B15E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Ovale 1"/>
          <p:cNvSpPr/>
          <p:nvPr/>
        </p:nvSpPr>
        <p:spPr>
          <a:xfrm>
            <a:off x="2045778" y="700719"/>
            <a:ext cx="1317354" cy="1298561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21000"/>
                </a:schemeClr>
              </a:gs>
              <a:gs pos="49000">
                <a:schemeClr val="accent1">
                  <a:lumMod val="60000"/>
                  <a:lumOff val="40000"/>
                  <a:alpha val="55000"/>
                </a:schemeClr>
              </a:gs>
              <a:gs pos="98000">
                <a:schemeClr val="accent1">
                  <a:lumMod val="75000"/>
                  <a:alpha val="56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995258" y="713540"/>
            <a:ext cx="10100634" cy="15996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Stearns Eliot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(1888-1965)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814415" y="2279761"/>
            <a:ext cx="10917735" cy="32120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The American </a:t>
            </a:r>
            <a:r>
              <a:rPr lang="it-IT" sz="1600" dirty="0" err="1"/>
              <a:t>poet</a:t>
            </a:r>
            <a:r>
              <a:rPr lang="it-IT" sz="1600" dirty="0"/>
              <a:t> </a:t>
            </a:r>
            <a:r>
              <a:rPr lang="it-IT" sz="1600" b="1" dirty="0"/>
              <a:t>Ezra </a:t>
            </a:r>
            <a:r>
              <a:rPr lang="it-IT" sz="1600" b="1" dirty="0" err="1"/>
              <a:t>Pound</a:t>
            </a:r>
            <a:r>
              <a:rPr lang="it-IT" sz="1600" b="1" dirty="0"/>
              <a:t> </a:t>
            </a:r>
            <a:r>
              <a:rPr lang="it-IT" sz="1600" dirty="0" err="1"/>
              <a:t>exerted</a:t>
            </a:r>
            <a:r>
              <a:rPr lang="it-IT" sz="1600" dirty="0"/>
              <a:t> an </a:t>
            </a:r>
            <a:r>
              <a:rPr lang="it-IT" sz="1600" dirty="0" err="1"/>
              <a:t>enourmous</a:t>
            </a:r>
            <a:r>
              <a:rPr lang="it-IT" sz="1600" dirty="0"/>
              <a:t> </a:t>
            </a:r>
            <a:r>
              <a:rPr lang="it-IT" sz="1600" dirty="0" err="1"/>
              <a:t>literary</a:t>
            </a:r>
            <a:r>
              <a:rPr lang="it-IT" sz="1600" dirty="0"/>
              <a:t> </a:t>
            </a:r>
            <a:r>
              <a:rPr lang="it-IT" sz="1600" dirty="0" err="1"/>
              <a:t>influence</a:t>
            </a:r>
            <a:r>
              <a:rPr lang="it-IT" sz="1600" dirty="0"/>
              <a:t> on </a:t>
            </a:r>
            <a:r>
              <a:rPr lang="it-IT" sz="1600" dirty="0" err="1"/>
              <a:t>him</a:t>
            </a:r>
            <a:r>
              <a:rPr lang="it-IT" sz="1600" dirty="0"/>
              <a:t>.</a:t>
            </a: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17" name="Segnaposto contenuto 5"/>
          <p:cNvSpPr txBox="1">
            <a:spLocks/>
          </p:cNvSpPr>
          <p:nvPr/>
        </p:nvSpPr>
        <p:spPr>
          <a:xfrm>
            <a:off x="1016978" y="3415044"/>
            <a:ext cx="2757258" cy="58367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it-IT" i="1" dirty="0">
                <a:solidFill>
                  <a:schemeClr val="bg1"/>
                </a:solidFill>
              </a:rPr>
              <a:t>The Waste Land </a:t>
            </a:r>
            <a:r>
              <a:rPr lang="it-IT" dirty="0"/>
              <a:t>(1922)</a:t>
            </a:r>
          </a:p>
          <a:p>
            <a:pPr>
              <a:buFont typeface="Arial"/>
              <a:buNone/>
            </a:pPr>
            <a:endParaRPr lang="it-IT" dirty="0"/>
          </a:p>
        </p:txBody>
      </p:sp>
      <p:cxnSp>
        <p:nvCxnSpPr>
          <p:cNvPr id="18" name="Connettore 2 17"/>
          <p:cNvCxnSpPr/>
          <p:nvPr/>
        </p:nvCxnSpPr>
        <p:spPr>
          <a:xfrm rot="5400000">
            <a:off x="803657" y="3625754"/>
            <a:ext cx="254454" cy="232936"/>
          </a:xfrm>
          <a:prstGeom prst="bentConnector3">
            <a:avLst>
              <a:gd name="adj1" fmla="val -201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87965" y="3837633"/>
            <a:ext cx="383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600" dirty="0"/>
              <a:t>the </a:t>
            </a:r>
            <a:r>
              <a:rPr lang="it-IT" sz="1600" dirty="0" err="1"/>
              <a:t>most</a:t>
            </a:r>
            <a:r>
              <a:rPr lang="it-IT" sz="1600" dirty="0"/>
              <a:t> </a:t>
            </a:r>
            <a:r>
              <a:rPr lang="it-IT" sz="1600" dirty="0" err="1"/>
              <a:t>important</a:t>
            </a:r>
            <a:r>
              <a:rPr lang="it-IT" sz="1600" dirty="0"/>
              <a:t> </a:t>
            </a:r>
            <a:r>
              <a:rPr lang="it-IT" sz="1600" b="1" dirty="0" err="1"/>
              <a:t>M</a:t>
            </a:r>
            <a:r>
              <a:rPr lang="it-IT" sz="1600" b="1" dirty="0" err="1" smtClean="0"/>
              <a:t>odernist</a:t>
            </a:r>
            <a:r>
              <a:rPr lang="it-IT" sz="1600" b="1" dirty="0" smtClean="0"/>
              <a:t> </a:t>
            </a:r>
            <a:r>
              <a:rPr lang="it-IT" sz="1600" b="1" dirty="0" err="1"/>
              <a:t>poem</a:t>
            </a:r>
            <a:r>
              <a:rPr lang="it-IT" sz="1600" dirty="0"/>
              <a:t>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1600" dirty="0" err="1"/>
              <a:t>divided</a:t>
            </a:r>
            <a:r>
              <a:rPr lang="it-IT" sz="1600" dirty="0"/>
              <a:t> in </a:t>
            </a:r>
            <a:r>
              <a:rPr lang="it-IT" sz="1600" b="1" u="sng" dirty="0" err="1"/>
              <a:t>five</a:t>
            </a:r>
            <a:r>
              <a:rPr lang="it-IT" sz="1600" b="1" u="sng" dirty="0"/>
              <a:t> </a:t>
            </a:r>
            <a:r>
              <a:rPr lang="it-IT" sz="1600" b="1" u="sng" dirty="0" err="1"/>
              <a:t>sections</a:t>
            </a:r>
            <a:r>
              <a:rPr lang="it-IT" sz="1600" b="1" u="sng" dirty="0"/>
              <a:t> </a:t>
            </a:r>
            <a:r>
              <a:rPr lang="it-IT" sz="1600" dirty="0" err="1"/>
              <a:t>characterized</a:t>
            </a:r>
            <a:r>
              <a:rPr lang="it-IT" sz="1600" dirty="0"/>
              <a:t> by:</a:t>
            </a:r>
          </a:p>
        </p:txBody>
      </p:sp>
      <p:cxnSp>
        <p:nvCxnSpPr>
          <p:cNvPr id="20" name="Connettore 2 19"/>
          <p:cNvCxnSpPr>
            <a:stCxn id="17" idx="3"/>
          </p:cNvCxnSpPr>
          <p:nvPr/>
        </p:nvCxnSpPr>
        <p:spPr>
          <a:xfrm>
            <a:off x="3774236" y="3706882"/>
            <a:ext cx="329013" cy="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4119275" y="3484393"/>
            <a:ext cx="321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expresses</a:t>
            </a:r>
            <a:r>
              <a:rPr lang="it-IT" sz="1600" dirty="0"/>
              <a:t> the </a:t>
            </a:r>
            <a:r>
              <a:rPr lang="it-IT" sz="1600" dirty="0" err="1"/>
              <a:t>modern</a:t>
            </a:r>
            <a:r>
              <a:rPr lang="it-IT" sz="1600" dirty="0"/>
              <a:t> </a:t>
            </a:r>
            <a:r>
              <a:rPr lang="it-IT" sz="1600" dirty="0" err="1"/>
              <a:t>artist</a:t>
            </a:r>
            <a:r>
              <a:rPr lang="it-IT" sz="1600" dirty="0"/>
              <a:t>’s </a:t>
            </a:r>
            <a:r>
              <a:rPr lang="it-IT" sz="1600" b="1" dirty="0" err="1"/>
              <a:t>disillusion</a:t>
            </a:r>
            <a:r>
              <a:rPr lang="it-IT" sz="1600" dirty="0"/>
              <a:t> </a:t>
            </a:r>
            <a:r>
              <a:rPr lang="it-IT" sz="1600" dirty="0" err="1"/>
              <a:t>with</a:t>
            </a:r>
            <a:r>
              <a:rPr lang="it-IT" sz="1600" dirty="0"/>
              <a:t> the world.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7070993" y="3479945"/>
            <a:ext cx="271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poets</a:t>
            </a:r>
            <a:r>
              <a:rPr lang="it-IT" sz="1600" dirty="0"/>
              <a:t> </a:t>
            </a:r>
            <a:r>
              <a:rPr lang="it-IT" sz="1600" dirty="0" err="1"/>
              <a:t>see</a:t>
            </a:r>
            <a:r>
              <a:rPr lang="it-IT" sz="1600" dirty="0"/>
              <a:t> </a:t>
            </a:r>
            <a:r>
              <a:rPr lang="it-IT" sz="1600" dirty="0" err="1"/>
              <a:t>only</a:t>
            </a:r>
            <a:r>
              <a:rPr lang="it-IT" sz="1600" dirty="0"/>
              <a:t> </a:t>
            </a:r>
            <a:r>
              <a:rPr lang="it-IT" sz="1600" b="1" dirty="0" err="1"/>
              <a:t>ruin</a:t>
            </a:r>
            <a:r>
              <a:rPr lang="it-IT" sz="1600" dirty="0"/>
              <a:t> </a:t>
            </a:r>
          </a:p>
          <a:p>
            <a:r>
              <a:rPr lang="it-IT" sz="1600" dirty="0"/>
              <a:t>and </a:t>
            </a:r>
            <a:r>
              <a:rPr lang="it-IT" sz="1600" b="1" dirty="0" err="1"/>
              <a:t>desolation</a:t>
            </a:r>
            <a:r>
              <a:rPr lang="it-IT" sz="1600" dirty="0"/>
              <a:t> </a:t>
            </a:r>
            <a:r>
              <a:rPr lang="it-IT" sz="1600" dirty="0" err="1"/>
              <a:t>around</a:t>
            </a:r>
            <a:r>
              <a:rPr lang="it-IT" sz="1600" dirty="0"/>
              <a:t> </a:t>
            </a:r>
            <a:r>
              <a:rPr lang="it-IT" sz="1600" dirty="0" err="1"/>
              <a:t>them</a:t>
            </a:r>
            <a:r>
              <a:rPr lang="it-IT" sz="1600" dirty="0"/>
              <a:t>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8227854" y="2743274"/>
            <a:ext cx="341997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b="1" dirty="0">
                <a:solidFill>
                  <a:schemeClr val="accent1"/>
                </a:solidFill>
              </a:rPr>
              <a:t>I </a:t>
            </a:r>
            <a:r>
              <a:rPr lang="it-IT" b="1" dirty="0" err="1">
                <a:solidFill>
                  <a:schemeClr val="accent1"/>
                </a:solidFill>
              </a:rPr>
              <a:t>phase</a:t>
            </a:r>
            <a:r>
              <a:rPr lang="it-IT" b="1" dirty="0">
                <a:solidFill>
                  <a:schemeClr val="accent1"/>
                </a:solidFill>
              </a:rPr>
              <a:t> of </a:t>
            </a:r>
            <a:r>
              <a:rPr lang="it-IT" b="1" dirty="0" err="1">
                <a:solidFill>
                  <a:schemeClr val="accent1"/>
                </a:solidFill>
              </a:rPr>
              <a:t>Eliot’s</a:t>
            </a:r>
            <a:r>
              <a:rPr lang="it-IT" b="1" dirty="0">
                <a:solidFill>
                  <a:schemeClr val="accent1"/>
                </a:solidFill>
              </a:rPr>
              <a:t> career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influenced</a:t>
            </a:r>
            <a:r>
              <a:rPr lang="it-IT" dirty="0"/>
              <a:t> by NIHILISM:</a:t>
            </a:r>
          </a:p>
        </p:txBody>
      </p:sp>
      <p:cxnSp>
        <p:nvCxnSpPr>
          <p:cNvPr id="27" name="Connettore 2 26"/>
          <p:cNvCxnSpPr>
            <a:cxnSpLocks/>
          </p:cNvCxnSpPr>
          <p:nvPr/>
        </p:nvCxnSpPr>
        <p:spPr>
          <a:xfrm flipH="1">
            <a:off x="10202092" y="3415044"/>
            <a:ext cx="1" cy="561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9055928" y="3976874"/>
            <a:ext cx="2579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He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interested</a:t>
            </a:r>
            <a:r>
              <a:rPr lang="it-IT" sz="1600" dirty="0"/>
              <a:t> in </a:t>
            </a:r>
            <a:r>
              <a:rPr lang="it-IT" sz="1600" dirty="0" err="1"/>
              <a:t>aspects</a:t>
            </a:r>
            <a:r>
              <a:rPr lang="it-IT" sz="1600" dirty="0"/>
              <a:t> of the </a:t>
            </a:r>
            <a:r>
              <a:rPr lang="it-IT" sz="1600" b="1" dirty="0" err="1"/>
              <a:t>decay</a:t>
            </a:r>
            <a:endParaRPr lang="it-IT" sz="1600" b="1" dirty="0"/>
          </a:p>
          <a:p>
            <a:pPr algn="ctr"/>
            <a:r>
              <a:rPr lang="it-IT" sz="1600" b="1" dirty="0"/>
              <a:t> of western </a:t>
            </a:r>
            <a:r>
              <a:rPr lang="it-IT" sz="1600" b="1" dirty="0" err="1"/>
              <a:t>civilization</a:t>
            </a:r>
            <a:r>
              <a:rPr lang="it-IT" sz="1600" dirty="0"/>
              <a:t> </a:t>
            </a:r>
            <a:r>
              <a:rPr lang="it-IT" sz="1600" dirty="0" err="1"/>
              <a:t>after</a:t>
            </a:r>
            <a:r>
              <a:rPr lang="it-IT" sz="1600" dirty="0"/>
              <a:t> WWI.</a:t>
            </a:r>
            <a:endParaRPr lang="it-IT" dirty="0"/>
          </a:p>
        </p:txBody>
      </p:sp>
      <p:sp>
        <p:nvSpPr>
          <p:cNvPr id="29" name="Segnaposto contenuto 2"/>
          <p:cNvSpPr txBox="1">
            <a:spLocks/>
          </p:cNvSpPr>
          <p:nvPr/>
        </p:nvSpPr>
        <p:spPr>
          <a:xfrm>
            <a:off x="4256939" y="5467276"/>
            <a:ext cx="6097895" cy="525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it-IT" sz="1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Metrical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pattern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: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lines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vary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in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length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and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rhythm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, so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there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are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both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free</a:t>
            </a:r>
            <a:r>
              <a:rPr kumimoji="0" lang="it-IT" sz="15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and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regular </a:t>
            </a:r>
            <a:r>
              <a:rPr kumimoji="0" lang="it-IT" sz="1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verses</a:t>
            </a: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30" name="Picture 4" descr="Risultati immagini per the burial of the d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8909" y="822432"/>
            <a:ext cx="2132225" cy="1110889"/>
          </a:xfrm>
          <a:prstGeom prst="snip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2" descr="C:\Users\Utente\Desktop\t-s-eliot_crop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4449" r="10901"/>
          <a:stretch/>
        </p:blipFill>
        <p:spPr bwMode="auto">
          <a:xfrm>
            <a:off x="2135780" y="790171"/>
            <a:ext cx="1137350" cy="9396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ttore diritto 47"/>
          <p:cNvCxnSpPr>
            <a:cxnSpLocks/>
          </p:cNvCxnSpPr>
          <p:nvPr/>
        </p:nvCxnSpPr>
        <p:spPr>
          <a:xfrm>
            <a:off x="1027705" y="2027442"/>
            <a:ext cx="10078914" cy="482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>
            <a:cxnSpLocks/>
          </p:cNvCxnSpPr>
          <p:nvPr/>
        </p:nvCxnSpPr>
        <p:spPr>
          <a:xfrm flipV="1">
            <a:off x="3604441" y="3429356"/>
            <a:ext cx="4686020" cy="1695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/>
          <p:nvPr/>
        </p:nvCxnSpPr>
        <p:spPr>
          <a:xfrm>
            <a:off x="6784825" y="3694847"/>
            <a:ext cx="24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ccia angolare in su 75"/>
          <p:cNvSpPr/>
          <p:nvPr/>
        </p:nvSpPr>
        <p:spPr>
          <a:xfrm rot="10800000" flipH="1" flipV="1">
            <a:off x="9382739" y="3389605"/>
            <a:ext cx="398659" cy="348678"/>
          </a:xfrm>
          <a:prstGeom prst="bentUpArrow">
            <a:avLst>
              <a:gd name="adj1" fmla="val 25000"/>
              <a:gd name="adj2" fmla="val 25000"/>
              <a:gd name="adj3" fmla="val 36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14415" y="2813843"/>
            <a:ext cx="10039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prstClr val="black"/>
                </a:solidFill>
              </a:rPr>
              <a:t>After</a:t>
            </a:r>
            <a:r>
              <a:rPr lang="it-IT" sz="1600" dirty="0">
                <a:solidFill>
                  <a:prstClr val="black"/>
                </a:solidFill>
              </a:rPr>
              <a:t> World War II Eliot  </a:t>
            </a:r>
            <a:r>
              <a:rPr lang="it-IT" sz="1600" dirty="0" err="1">
                <a:solidFill>
                  <a:prstClr val="black"/>
                </a:solidFill>
              </a:rPr>
              <a:t>was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occupied</a:t>
            </a:r>
            <a:r>
              <a:rPr lang="it-IT" sz="1600" dirty="0">
                <a:solidFill>
                  <a:prstClr val="black"/>
                </a:solidFill>
              </a:rPr>
              <a:t> with </a:t>
            </a:r>
            <a:r>
              <a:rPr lang="it-IT" sz="1600" b="1" dirty="0" err="1">
                <a:solidFill>
                  <a:prstClr val="black"/>
                </a:solidFill>
              </a:rPr>
              <a:t>drama</a:t>
            </a:r>
            <a:r>
              <a:rPr lang="it-IT" sz="1600" dirty="0">
                <a:solidFill>
                  <a:prstClr val="black"/>
                </a:solidFill>
              </a:rPr>
              <a:t>, </a:t>
            </a:r>
            <a:r>
              <a:rPr lang="it-IT" sz="1600" b="1" dirty="0" err="1">
                <a:solidFill>
                  <a:prstClr val="black"/>
                </a:solidFill>
              </a:rPr>
              <a:t>criticism</a:t>
            </a:r>
            <a:r>
              <a:rPr lang="it-IT" sz="1600" dirty="0">
                <a:solidFill>
                  <a:prstClr val="black"/>
                </a:solidFill>
              </a:rPr>
              <a:t> and </a:t>
            </a:r>
            <a:r>
              <a:rPr lang="it-IT" sz="1600" b="1" dirty="0" err="1">
                <a:solidFill>
                  <a:prstClr val="black"/>
                </a:solidFill>
              </a:rPr>
              <a:t>reviewing</a:t>
            </a:r>
            <a:r>
              <a:rPr lang="it-IT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Rettangolo 5"/>
          <p:cNvSpPr/>
          <p:nvPr/>
        </p:nvSpPr>
        <p:spPr>
          <a:xfrm>
            <a:off x="814415" y="3091423"/>
            <a:ext cx="11009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</a:rPr>
              <a:t>In 1948 he </a:t>
            </a:r>
            <a:r>
              <a:rPr lang="it-IT" sz="1600" dirty="0" err="1">
                <a:solidFill>
                  <a:prstClr val="black"/>
                </a:solidFill>
              </a:rPr>
              <a:t>received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b="1" dirty="0">
                <a:solidFill>
                  <a:prstClr val="black"/>
                </a:solidFill>
              </a:rPr>
              <a:t>Nobel </a:t>
            </a:r>
            <a:r>
              <a:rPr lang="it-IT" sz="1600" b="1" dirty="0" err="1">
                <a:solidFill>
                  <a:prstClr val="black"/>
                </a:solidFill>
              </a:rPr>
              <a:t>prize</a:t>
            </a:r>
            <a:r>
              <a:rPr lang="it-IT" sz="1600" b="1" dirty="0">
                <a:solidFill>
                  <a:prstClr val="black"/>
                </a:solidFill>
              </a:rPr>
              <a:t> </a:t>
            </a:r>
            <a:r>
              <a:rPr lang="it-IT" sz="1600" dirty="0">
                <a:solidFill>
                  <a:prstClr val="black"/>
                </a:solidFill>
              </a:rPr>
              <a:t>in </a:t>
            </a:r>
            <a:r>
              <a:rPr lang="it-IT" sz="1600" dirty="0" err="1">
                <a:solidFill>
                  <a:prstClr val="black"/>
                </a:solidFill>
              </a:rPr>
              <a:t>literature</a:t>
            </a:r>
            <a:r>
              <a:rPr lang="it-IT" sz="1600" dirty="0">
                <a:solidFill>
                  <a:prstClr val="black"/>
                </a:solidFill>
              </a:rPr>
              <a:t>.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4415" y="2001190"/>
            <a:ext cx="7587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He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born</a:t>
            </a:r>
            <a:r>
              <a:rPr lang="it-IT" sz="1600" dirty="0"/>
              <a:t> in the </a:t>
            </a:r>
            <a:r>
              <a:rPr lang="it-IT" sz="1600" dirty="0" err="1"/>
              <a:t>United</a:t>
            </a:r>
            <a:r>
              <a:rPr lang="it-IT" sz="1600" dirty="0"/>
              <a:t> </a:t>
            </a:r>
            <a:r>
              <a:rPr lang="it-IT" sz="1600" dirty="0" err="1"/>
              <a:t>States</a:t>
            </a:r>
            <a:r>
              <a:rPr lang="it-IT" sz="1600" dirty="0"/>
              <a:t> </a:t>
            </a:r>
            <a:r>
              <a:rPr lang="it-IT" sz="1600" dirty="0" err="1"/>
              <a:t>but</a:t>
            </a:r>
            <a:r>
              <a:rPr lang="it-IT" sz="1600" dirty="0"/>
              <a:t> </a:t>
            </a:r>
            <a:r>
              <a:rPr lang="it-IT" sz="1600" dirty="0" err="1"/>
              <a:t>lived</a:t>
            </a:r>
            <a:r>
              <a:rPr lang="it-IT" sz="1600" dirty="0"/>
              <a:t> in </a:t>
            </a:r>
            <a:r>
              <a:rPr lang="it-IT" sz="1600" b="1" dirty="0"/>
              <a:t>Europe</a:t>
            </a:r>
            <a:r>
              <a:rPr lang="it-IT" sz="1600" dirty="0"/>
              <a:t>.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814415" y="2545620"/>
            <a:ext cx="10039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prstClr val="black"/>
                </a:solidFill>
              </a:rPr>
              <a:t>During</a:t>
            </a:r>
            <a:r>
              <a:rPr lang="it-IT" sz="1600" dirty="0">
                <a:solidFill>
                  <a:prstClr val="black"/>
                </a:solidFill>
              </a:rPr>
              <a:t> the 30s he </a:t>
            </a:r>
            <a:r>
              <a:rPr lang="it-IT" sz="1600" dirty="0" err="1">
                <a:solidFill>
                  <a:prstClr val="black"/>
                </a:solidFill>
              </a:rPr>
              <a:t>found</a:t>
            </a:r>
            <a:r>
              <a:rPr lang="it-IT" sz="1600" dirty="0">
                <a:solidFill>
                  <a:prstClr val="black"/>
                </a:solidFill>
              </a:rPr>
              <a:t> a way out of </a:t>
            </a:r>
            <a:r>
              <a:rPr lang="it-IT" sz="1600" dirty="0" err="1">
                <a:solidFill>
                  <a:prstClr val="black"/>
                </a:solidFill>
              </a:rPr>
              <a:t>nihilism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toward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b="1" dirty="0">
                <a:solidFill>
                  <a:prstClr val="black"/>
                </a:solidFill>
              </a:rPr>
              <a:t>Christian </a:t>
            </a:r>
            <a:r>
              <a:rPr lang="it-IT" sz="1600" b="1" dirty="0" err="1">
                <a:solidFill>
                  <a:prstClr val="black"/>
                </a:solidFill>
              </a:rPr>
              <a:t>faith</a:t>
            </a:r>
            <a:r>
              <a:rPr lang="it-IT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256939" y="4113591"/>
            <a:ext cx="34094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500" b="1" dirty="0" err="1"/>
              <a:t>Fragmentation</a:t>
            </a:r>
            <a:r>
              <a:rPr lang="it-IT" sz="1500" dirty="0"/>
              <a:t> of </a:t>
            </a:r>
            <a:r>
              <a:rPr lang="it-IT" sz="1500" dirty="0" err="1"/>
              <a:t>structure</a:t>
            </a:r>
            <a:r>
              <a:rPr lang="it-IT" sz="1500" dirty="0"/>
              <a:t>;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256939" y="4398947"/>
            <a:ext cx="4777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500" dirty="0"/>
              <a:t>Use of images, </a:t>
            </a:r>
            <a:r>
              <a:rPr lang="it-IT" sz="1500" dirty="0" err="1"/>
              <a:t>echoes</a:t>
            </a:r>
            <a:r>
              <a:rPr lang="it-IT" sz="1500" dirty="0"/>
              <a:t> and </a:t>
            </a:r>
            <a:r>
              <a:rPr lang="it-IT" sz="1500" dirty="0" err="1"/>
              <a:t>quotations</a:t>
            </a:r>
            <a:r>
              <a:rPr lang="it-IT" sz="1500" dirty="0"/>
              <a:t> from </a:t>
            </a:r>
            <a:r>
              <a:rPr lang="it-IT" sz="1500" b="1" dirty="0" err="1"/>
              <a:t>religious</a:t>
            </a:r>
            <a:r>
              <a:rPr lang="it-IT" sz="1500" dirty="0"/>
              <a:t> and </a:t>
            </a:r>
            <a:r>
              <a:rPr lang="it-IT" sz="1500" b="1" dirty="0" err="1"/>
              <a:t>philosophical</a:t>
            </a:r>
            <a:r>
              <a:rPr lang="it-IT" sz="1500" b="1" dirty="0"/>
              <a:t> </a:t>
            </a:r>
            <a:r>
              <a:rPr lang="it-IT" sz="1500" b="1" dirty="0" err="1"/>
              <a:t>tradition</a:t>
            </a:r>
            <a:r>
              <a:rPr lang="it-IT" sz="1500" dirty="0"/>
              <a:t>;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56939" y="4889560"/>
            <a:ext cx="57723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500" dirty="0" err="1"/>
              <a:t>Complex</a:t>
            </a:r>
            <a:r>
              <a:rPr lang="it-IT" sz="1500" dirty="0"/>
              <a:t> </a:t>
            </a:r>
            <a:r>
              <a:rPr lang="it-IT" sz="1500" dirty="0" err="1"/>
              <a:t>language</a:t>
            </a:r>
            <a:r>
              <a:rPr lang="it-IT" sz="1500" dirty="0"/>
              <a:t> with use of </a:t>
            </a:r>
            <a:r>
              <a:rPr lang="it-IT" sz="1500" b="1" dirty="0" err="1"/>
              <a:t>stream</a:t>
            </a:r>
            <a:r>
              <a:rPr lang="it-IT" sz="1500" b="1" dirty="0"/>
              <a:t> of </a:t>
            </a:r>
            <a:r>
              <a:rPr lang="it-IT" sz="1500" b="1" dirty="0" err="1"/>
              <a:t>consciousness</a:t>
            </a:r>
            <a:r>
              <a:rPr lang="it-IT" sz="1500" b="1" dirty="0"/>
              <a:t> </a:t>
            </a:r>
            <a:r>
              <a:rPr lang="it-IT" sz="1500" dirty="0" err="1"/>
              <a:t>technique</a:t>
            </a:r>
            <a:r>
              <a:rPr lang="it-IT" sz="1500" dirty="0"/>
              <a:t>;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250422" y="5144111"/>
            <a:ext cx="202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500" b="1" dirty="0" err="1"/>
              <a:t>Mythical</a:t>
            </a:r>
            <a:r>
              <a:rPr lang="it-IT" sz="1500" b="1" dirty="0"/>
              <a:t> </a:t>
            </a:r>
            <a:r>
              <a:rPr lang="it-IT" sz="1500" b="1" dirty="0" err="1"/>
              <a:t>method</a:t>
            </a:r>
            <a:r>
              <a:rPr lang="it-IT" dirty="0"/>
              <a:t>;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65222" y="4675946"/>
            <a:ext cx="2860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«The </a:t>
            </a:r>
            <a:r>
              <a:rPr lang="it-IT" sz="1600" dirty="0" err="1"/>
              <a:t>Burial</a:t>
            </a:r>
            <a:r>
              <a:rPr lang="it-IT" sz="1600" dirty="0"/>
              <a:t> of the Dead»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«A Game of </a:t>
            </a:r>
            <a:r>
              <a:rPr lang="it-IT" sz="1600" dirty="0" err="1"/>
              <a:t>Chess</a:t>
            </a:r>
            <a:r>
              <a:rPr lang="it-IT" sz="1600" dirty="0"/>
              <a:t>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«The </a:t>
            </a:r>
            <a:r>
              <a:rPr lang="it-IT" sz="1600" dirty="0" err="1"/>
              <a:t>Fire</a:t>
            </a:r>
            <a:r>
              <a:rPr lang="it-IT" sz="1600" dirty="0"/>
              <a:t> </a:t>
            </a:r>
            <a:r>
              <a:rPr lang="it-IT" sz="1600" dirty="0" err="1"/>
              <a:t>Sermon</a:t>
            </a:r>
            <a:r>
              <a:rPr lang="it-IT" sz="1600" dirty="0"/>
              <a:t>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«Death by Water»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«</a:t>
            </a:r>
            <a:r>
              <a:rPr lang="it-IT" sz="1600" dirty="0" err="1"/>
              <a:t>What</a:t>
            </a:r>
            <a:r>
              <a:rPr lang="it-IT" sz="1600" dirty="0"/>
              <a:t> the Thunder Said»</a:t>
            </a:r>
          </a:p>
        </p:txBody>
      </p:sp>
      <p:cxnSp>
        <p:nvCxnSpPr>
          <p:cNvPr id="24" name="Connettore 2 23"/>
          <p:cNvCxnSpPr>
            <a:cxnSpLocks/>
          </p:cNvCxnSpPr>
          <p:nvPr/>
        </p:nvCxnSpPr>
        <p:spPr>
          <a:xfrm>
            <a:off x="2303586" y="4369049"/>
            <a:ext cx="0" cy="31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1866900" y="4144321"/>
            <a:ext cx="1094509" cy="224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5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95995" y="529116"/>
            <a:ext cx="5483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it-IT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Burial</a:t>
            </a:r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</a:t>
            </a:r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Dead 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90308" y="2472443"/>
            <a:ext cx="30947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 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April is the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cruellest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month, breeding</a:t>
            </a:r>
            <a:b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Lilacs out of the dead land, mixing</a:t>
            </a:r>
            <a:b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Memory and desire, stirring</a:t>
            </a:r>
            <a:b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Dull roots with spring rain.</a:t>
            </a:r>
            <a:b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Winter kept us warm, covering</a:t>
            </a:r>
            <a:b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Earth in forgetful snow, feeding</a:t>
            </a:r>
            <a:b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little life with dried tubers.</a:t>
            </a:r>
            <a:r>
              <a:rPr lang="it-IT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» </a:t>
            </a:r>
          </a:p>
        </p:txBody>
      </p:sp>
      <p:sp>
        <p:nvSpPr>
          <p:cNvPr id="4" name="Rettangolo 3"/>
          <p:cNvSpPr/>
          <p:nvPr/>
        </p:nvSpPr>
        <p:spPr>
          <a:xfrm>
            <a:off x="7611533" y="247244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i="1" dirty="0"/>
              <a:t>«</a:t>
            </a:r>
            <a:r>
              <a:rPr lang="en-US" sz="1600" i="1" dirty="0"/>
              <a:t>Son of man,</a:t>
            </a:r>
          </a:p>
          <a:p>
            <a:r>
              <a:rPr lang="en-US" sz="1600" i="1" dirty="0"/>
              <a:t>You cannot say, or guess, for you know only</a:t>
            </a:r>
          </a:p>
          <a:p>
            <a:r>
              <a:rPr lang="en-US" sz="1600" i="1" dirty="0"/>
              <a:t>A heap of broken images, where the sun beats,</a:t>
            </a:r>
          </a:p>
          <a:p>
            <a:r>
              <a:rPr lang="en-US" sz="1600" i="1" dirty="0"/>
              <a:t>And the dead tree gives no shelter, the cricket no relief,</a:t>
            </a:r>
            <a:br>
              <a:rPr lang="en-US" sz="1600" i="1" dirty="0"/>
            </a:br>
            <a:r>
              <a:rPr lang="en-US" sz="1600" i="1" dirty="0"/>
              <a:t>And the dry stone no sound of water.</a:t>
            </a:r>
            <a:r>
              <a:rPr lang="it-IT" sz="1600" i="1" dirty="0"/>
              <a:t> »</a:t>
            </a:r>
          </a:p>
        </p:txBody>
      </p:sp>
      <p:sp>
        <p:nvSpPr>
          <p:cNvPr id="5" name="Rettangolo 4"/>
          <p:cNvSpPr/>
          <p:nvPr/>
        </p:nvSpPr>
        <p:spPr>
          <a:xfrm>
            <a:off x="8237161" y="4691689"/>
            <a:ext cx="5518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/>
              <a:t>« </a:t>
            </a:r>
            <a:r>
              <a:rPr lang="en-US" sz="1600" i="1" dirty="0"/>
              <a:t>Unreal city,</a:t>
            </a:r>
            <a:br>
              <a:rPr lang="en-US" sz="1600" i="1" dirty="0"/>
            </a:br>
            <a:r>
              <a:rPr lang="en-US" sz="1600" i="1" dirty="0"/>
              <a:t>Under the brown fog of a winter dawn,</a:t>
            </a:r>
            <a:br>
              <a:rPr lang="en-US" sz="1600" i="1" dirty="0"/>
            </a:br>
            <a:r>
              <a:rPr lang="en-US" sz="1600" i="1" dirty="0"/>
              <a:t>A crowd flowed over London Bridge, so many</a:t>
            </a:r>
            <a:br>
              <a:rPr lang="en-US" sz="1600" i="1" dirty="0"/>
            </a:br>
            <a:r>
              <a:rPr lang="en-US" sz="1600" i="1" dirty="0"/>
              <a:t>I had not thought death had undone so many.</a:t>
            </a:r>
            <a:br>
              <a:rPr lang="en-US" sz="1600" i="1" dirty="0"/>
            </a:br>
            <a:r>
              <a:rPr lang="en-US" sz="1600" i="1" dirty="0"/>
              <a:t>Sighs, short and infrequent, were exhaled,</a:t>
            </a:r>
            <a:br>
              <a:rPr lang="en-US" sz="1600" i="1" dirty="0"/>
            </a:br>
            <a:r>
              <a:rPr lang="en-US" sz="1600" i="1" dirty="0"/>
              <a:t>And each man fixed his eyes before his feet.</a:t>
            </a:r>
            <a:r>
              <a:rPr lang="it-IT" sz="1600" i="1" dirty="0"/>
              <a:t> »</a:t>
            </a:r>
          </a:p>
        </p:txBody>
      </p:sp>
      <p:pic>
        <p:nvPicPr>
          <p:cNvPr id="1036" name="Picture 12" descr="Risultati immagini per munch il viale di kar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119" y="4367715"/>
            <a:ext cx="2629649" cy="181445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839238" y="1838760"/>
            <a:ext cx="17994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The </a:t>
            </a:r>
            <a:r>
              <a:rPr lang="it-IT" sz="1600" b="1" dirty="0" err="1"/>
              <a:t>spring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seen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a “</a:t>
            </a:r>
            <a:r>
              <a:rPr lang="it-IT" sz="1600" dirty="0" err="1"/>
              <a:t>cruel</a:t>
            </a:r>
            <a:r>
              <a:rPr lang="it-IT" sz="1600" dirty="0"/>
              <a:t> </a:t>
            </a:r>
            <a:r>
              <a:rPr lang="it-IT" sz="1600" dirty="0" err="1"/>
              <a:t>season</a:t>
            </a:r>
            <a:r>
              <a:rPr lang="it-IT" sz="1600" dirty="0"/>
              <a:t>”</a:t>
            </a:r>
          </a:p>
          <a:p>
            <a:pPr algn="ctr"/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breaks</a:t>
            </a:r>
            <a:r>
              <a:rPr lang="it-IT" sz="1600" dirty="0"/>
              <a:t> the </a:t>
            </a:r>
            <a:r>
              <a:rPr lang="it-IT" sz="1600" dirty="0" err="1"/>
              <a:t>illusion</a:t>
            </a:r>
            <a:r>
              <a:rPr lang="it-IT" sz="1600" dirty="0"/>
              <a:t>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safety</a:t>
            </a:r>
            <a:r>
              <a:rPr lang="it-IT" sz="1600" dirty="0"/>
              <a:t> </a:t>
            </a:r>
          </a:p>
          <a:p>
            <a:pPr algn="ctr"/>
            <a:r>
              <a:rPr lang="it-IT" sz="1600" dirty="0"/>
              <a:t>and </a:t>
            </a:r>
            <a:r>
              <a:rPr lang="it-IT" sz="1600" dirty="0" err="1"/>
              <a:t>protection</a:t>
            </a:r>
            <a:r>
              <a:rPr lang="it-IT" sz="1600" dirty="0"/>
              <a:t> </a:t>
            </a:r>
            <a:r>
              <a:rPr lang="it-IT" sz="1600" dirty="0" err="1"/>
              <a:t>created</a:t>
            </a:r>
            <a:r>
              <a:rPr lang="it-IT" sz="1600" dirty="0"/>
              <a:t> </a:t>
            </a:r>
            <a:r>
              <a:rPr lang="it-IT" sz="1600" dirty="0" err="1"/>
              <a:t>by</a:t>
            </a:r>
            <a:r>
              <a:rPr lang="it-IT" sz="1600" dirty="0"/>
              <a:t> the </a:t>
            </a:r>
            <a:r>
              <a:rPr lang="it-IT" sz="1600" dirty="0" err="1"/>
              <a:t>winter</a:t>
            </a:r>
            <a:r>
              <a:rPr lang="it-IT" sz="1600" dirty="0"/>
              <a:t>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259101" y="1917041"/>
            <a:ext cx="2366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The </a:t>
            </a:r>
            <a:r>
              <a:rPr lang="it-IT" sz="1600" b="1" dirty="0" err="1"/>
              <a:t>contrast</a:t>
            </a:r>
            <a:r>
              <a:rPr lang="it-IT" sz="1600" dirty="0"/>
              <a:t> </a:t>
            </a:r>
            <a:r>
              <a:rPr lang="it-IT" sz="1600" dirty="0" err="1"/>
              <a:t>aridity</a:t>
            </a:r>
            <a:r>
              <a:rPr lang="it-IT" sz="1600" dirty="0"/>
              <a:t>/</a:t>
            </a:r>
            <a:r>
              <a:rPr lang="it-IT" sz="1600" dirty="0" err="1"/>
              <a:t>fertility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established</a:t>
            </a:r>
            <a:endParaRPr lang="it-IT" sz="1600" dirty="0"/>
          </a:p>
          <a:p>
            <a:pPr algn="ctr"/>
            <a:r>
              <a:rPr lang="it-IT" sz="1600" dirty="0"/>
              <a:t> </a:t>
            </a:r>
            <a:r>
              <a:rPr lang="it-IT" sz="1600" dirty="0" err="1"/>
              <a:t>with</a:t>
            </a:r>
            <a:r>
              <a:rPr lang="it-IT" sz="1600" dirty="0"/>
              <a:t> </a:t>
            </a:r>
            <a:r>
              <a:rPr lang="it-IT" sz="1600" dirty="0" err="1"/>
              <a:t>images</a:t>
            </a:r>
            <a:r>
              <a:rPr lang="it-IT" sz="1600" dirty="0"/>
              <a:t>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describe</a:t>
            </a:r>
            <a:r>
              <a:rPr lang="it-IT" sz="1600" dirty="0"/>
              <a:t> </a:t>
            </a:r>
          </a:p>
          <a:p>
            <a:pPr algn="ctr"/>
            <a:r>
              <a:rPr lang="it-IT" sz="1600" dirty="0"/>
              <a:t> a </a:t>
            </a:r>
            <a:r>
              <a:rPr lang="it-IT" sz="1600" dirty="0" err="1"/>
              <a:t>fragmented</a:t>
            </a:r>
            <a:r>
              <a:rPr lang="it-IT" sz="1600" dirty="0"/>
              <a:t> and sterile world.</a:t>
            </a:r>
          </a:p>
          <a:p>
            <a:endParaRPr lang="it-IT" sz="1600" dirty="0"/>
          </a:p>
          <a:p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594176" y="4261157"/>
            <a:ext cx="4709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At the </a:t>
            </a:r>
            <a:r>
              <a:rPr lang="it-IT" sz="1600" dirty="0" err="1"/>
              <a:t>stroke</a:t>
            </a:r>
            <a:r>
              <a:rPr lang="it-IT" sz="1600" dirty="0"/>
              <a:t> of </a:t>
            </a:r>
            <a:r>
              <a:rPr lang="it-IT" sz="1600" dirty="0" err="1"/>
              <a:t>nine</a:t>
            </a:r>
            <a:r>
              <a:rPr lang="it-IT" sz="1600" dirty="0"/>
              <a:t> a </a:t>
            </a:r>
            <a:r>
              <a:rPr lang="it-IT" sz="1600" dirty="0" err="1"/>
              <a:t>procession</a:t>
            </a:r>
            <a:r>
              <a:rPr lang="it-IT" sz="1600" dirty="0"/>
              <a:t> of </a:t>
            </a:r>
            <a:r>
              <a:rPr lang="it-IT" sz="1600" b="1" dirty="0" err="1"/>
              <a:t>employees</a:t>
            </a:r>
            <a:r>
              <a:rPr lang="it-IT" sz="1600" b="1" dirty="0"/>
              <a:t> </a:t>
            </a:r>
            <a:r>
              <a:rPr lang="it-IT" sz="1600" b="1" dirty="0" err="1"/>
              <a:t>without</a:t>
            </a:r>
            <a:r>
              <a:rPr lang="it-IT" sz="1600" b="1" dirty="0"/>
              <a:t> </a:t>
            </a:r>
            <a:r>
              <a:rPr lang="it-IT" sz="1600" b="1" dirty="0" err="1"/>
              <a:t>identity</a:t>
            </a:r>
            <a:r>
              <a:rPr lang="it-IT" sz="1600" dirty="0"/>
              <a:t>, </a:t>
            </a:r>
            <a:r>
              <a:rPr lang="it-IT" sz="1600" dirty="0" err="1"/>
              <a:t>dragging</a:t>
            </a:r>
            <a:r>
              <a:rPr lang="it-IT" sz="1600" dirty="0"/>
              <a:t> </a:t>
            </a:r>
            <a:r>
              <a:rPr lang="it-IT" sz="1600" dirty="0" err="1"/>
              <a:t>along</a:t>
            </a:r>
            <a:r>
              <a:rPr lang="it-IT" sz="1600" dirty="0"/>
              <a:t> the London Bridge </a:t>
            </a:r>
            <a:r>
              <a:rPr lang="it-IT" sz="1600" dirty="0" err="1"/>
              <a:t>towards</a:t>
            </a:r>
            <a:r>
              <a:rPr lang="it-IT" sz="1600" dirty="0"/>
              <a:t> the </a:t>
            </a:r>
            <a:r>
              <a:rPr lang="it-IT" sz="1600" dirty="0" err="1"/>
              <a:t>heart</a:t>
            </a:r>
            <a:r>
              <a:rPr lang="it-IT" sz="1600" dirty="0"/>
              <a:t> of </a:t>
            </a:r>
            <a:r>
              <a:rPr lang="it-IT" sz="1600" dirty="0" err="1"/>
              <a:t>productivity</a:t>
            </a:r>
            <a:r>
              <a:rPr lang="it-IT" sz="1600" dirty="0"/>
              <a:t>:</a:t>
            </a:r>
            <a:br>
              <a:rPr lang="it-IT" sz="1600" dirty="0"/>
            </a:br>
            <a:r>
              <a:rPr lang="it-IT" sz="1600" dirty="0"/>
              <a:t>a </a:t>
            </a:r>
            <a:r>
              <a:rPr lang="it-IT" sz="1600" dirty="0" err="1"/>
              <a:t>river</a:t>
            </a:r>
            <a:r>
              <a:rPr lang="it-IT" sz="1600" dirty="0"/>
              <a:t> of </a:t>
            </a:r>
            <a:r>
              <a:rPr lang="it-IT" sz="1600" dirty="0" err="1"/>
              <a:t>undead</a:t>
            </a:r>
            <a:r>
              <a:rPr lang="it-IT" sz="1600" dirty="0"/>
              <a:t> </a:t>
            </a:r>
            <a:r>
              <a:rPr lang="it-IT" sz="1600" dirty="0" err="1"/>
              <a:t>who</a:t>
            </a:r>
            <a:r>
              <a:rPr lang="it-IT" sz="1600" dirty="0"/>
              <a:t> </a:t>
            </a:r>
            <a:r>
              <a:rPr lang="it-IT" sz="1600" dirty="0" err="1"/>
              <a:t>evokes</a:t>
            </a:r>
            <a:r>
              <a:rPr lang="it-IT" sz="1600" dirty="0"/>
              <a:t> </a:t>
            </a:r>
          </a:p>
          <a:p>
            <a:r>
              <a:rPr lang="it-IT" sz="1600" b="1" dirty="0" err="1"/>
              <a:t>gloomy</a:t>
            </a:r>
            <a:r>
              <a:rPr lang="it-IT" sz="1600" b="1" dirty="0"/>
              <a:t> </a:t>
            </a:r>
            <a:r>
              <a:rPr lang="it-IT" sz="1600" b="1" dirty="0" err="1"/>
              <a:t>images</a:t>
            </a:r>
            <a:r>
              <a:rPr lang="it-IT" sz="1600" b="1" dirty="0"/>
              <a:t>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death</a:t>
            </a:r>
            <a:r>
              <a:rPr lang="it-IT" sz="1600" dirty="0"/>
              <a:t>.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338768" y="5827066"/>
            <a:ext cx="27595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1300" dirty="0"/>
              <a:t>E. </a:t>
            </a:r>
            <a:r>
              <a:rPr lang="it-IT" sz="1300" dirty="0" err="1"/>
              <a:t>Munch</a:t>
            </a:r>
            <a:r>
              <a:rPr lang="it-IT" sz="1300" dirty="0"/>
              <a:t>, </a:t>
            </a:r>
            <a:r>
              <a:rPr lang="it-IT" sz="1300" i="1" dirty="0" err="1"/>
              <a:t>Evening</a:t>
            </a:r>
            <a:r>
              <a:rPr lang="it-IT" sz="1300" i="1" dirty="0"/>
              <a:t> on Karl Johan Street </a:t>
            </a:r>
          </a:p>
          <a:p>
            <a:endParaRPr lang="it-IT" sz="1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237161" y="4054212"/>
            <a:ext cx="343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They</a:t>
            </a:r>
            <a:r>
              <a:rPr lang="it-IT" sz="1600" dirty="0"/>
              <a:t> are </a:t>
            </a:r>
            <a:r>
              <a:rPr lang="it-IT" sz="1600" dirty="0" err="1"/>
              <a:t>modelled</a:t>
            </a:r>
            <a:r>
              <a:rPr lang="it-IT" sz="1600" dirty="0"/>
              <a:t> on </a:t>
            </a:r>
            <a:r>
              <a:rPr lang="it-IT" sz="1600" dirty="0" err="1"/>
              <a:t>damned</a:t>
            </a:r>
            <a:r>
              <a:rPr lang="it-IT" sz="1600" dirty="0"/>
              <a:t> </a:t>
            </a:r>
            <a:r>
              <a:rPr lang="it-IT" sz="1600" dirty="0" err="1"/>
              <a:t>souls</a:t>
            </a:r>
            <a:r>
              <a:rPr lang="it-IT" sz="1600" dirty="0"/>
              <a:t> of </a:t>
            </a:r>
            <a:r>
              <a:rPr lang="it-IT" sz="1600" b="1" dirty="0" err="1"/>
              <a:t>Dante’s</a:t>
            </a:r>
            <a:r>
              <a:rPr lang="it-IT" sz="1600" b="1" dirty="0"/>
              <a:t> Inferno</a:t>
            </a:r>
            <a:r>
              <a:rPr lang="it-IT" sz="1600" dirty="0"/>
              <a:t>.</a:t>
            </a:r>
          </a:p>
        </p:txBody>
      </p:sp>
      <p:cxnSp>
        <p:nvCxnSpPr>
          <p:cNvPr id="23" name="Connettore 2 22"/>
          <p:cNvCxnSpPr>
            <a:cxnSpLocks/>
            <a:endCxn id="21" idx="1"/>
          </p:cNvCxnSpPr>
          <p:nvPr/>
        </p:nvCxnSpPr>
        <p:spPr>
          <a:xfrm flipV="1">
            <a:off x="7611533" y="4346600"/>
            <a:ext cx="625628" cy="20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6654800" y="4309960"/>
            <a:ext cx="956733" cy="26204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618067" y="1136203"/>
            <a:ext cx="11058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The framework for the </a:t>
            </a:r>
            <a:r>
              <a:rPr lang="it-IT" sz="1400" dirty="0" err="1"/>
              <a:t>whole</a:t>
            </a:r>
            <a:r>
              <a:rPr lang="it-IT" sz="1400" dirty="0"/>
              <a:t> </a:t>
            </a:r>
            <a:r>
              <a:rPr lang="it-IT" sz="1400" dirty="0" err="1"/>
              <a:t>poem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given</a:t>
            </a:r>
            <a:r>
              <a:rPr lang="it-IT" sz="1400" dirty="0"/>
              <a:t> by </a:t>
            </a:r>
            <a:r>
              <a:rPr lang="it-IT" sz="1400" dirty="0" err="1"/>
              <a:t>references</a:t>
            </a:r>
            <a:r>
              <a:rPr lang="it-IT" sz="1400" dirty="0"/>
              <a:t> to </a:t>
            </a:r>
            <a:r>
              <a:rPr lang="it-IT" sz="1400" b="1" dirty="0" err="1" smtClean="0"/>
              <a:t>sterility</a:t>
            </a:r>
            <a:r>
              <a:rPr lang="it-IT" sz="1400" dirty="0" smtClean="0"/>
              <a:t> </a:t>
            </a:r>
            <a:r>
              <a:rPr lang="it-IT" sz="1400" dirty="0"/>
              <a:t>and </a:t>
            </a:r>
            <a:r>
              <a:rPr lang="it-IT" sz="1400" b="1" dirty="0" err="1"/>
              <a:t>fertility</a:t>
            </a:r>
            <a:r>
              <a:rPr lang="it-IT" sz="1400" dirty="0"/>
              <a:t>.</a:t>
            </a:r>
          </a:p>
          <a:p>
            <a:pPr algn="ctr"/>
            <a:r>
              <a:rPr lang="it-IT" sz="1400" dirty="0" err="1"/>
              <a:t>These</a:t>
            </a:r>
            <a:r>
              <a:rPr lang="it-IT" sz="1400" dirty="0"/>
              <a:t> images are </a:t>
            </a:r>
            <a:r>
              <a:rPr lang="it-IT" sz="1400" dirty="0" err="1"/>
              <a:t>inspired</a:t>
            </a:r>
            <a:r>
              <a:rPr lang="it-IT" sz="1400" dirty="0"/>
              <a:t> by the relations </a:t>
            </a:r>
            <a:r>
              <a:rPr lang="it-IT" sz="1400" dirty="0" err="1"/>
              <a:t>between</a:t>
            </a:r>
            <a:r>
              <a:rPr lang="it-IT" sz="1400" dirty="0"/>
              <a:t> </a:t>
            </a:r>
            <a:r>
              <a:rPr lang="it-IT" sz="1400" dirty="0" err="1"/>
              <a:t>ancient</a:t>
            </a:r>
            <a:r>
              <a:rPr lang="it-IT" sz="1400" dirty="0"/>
              <a:t> </a:t>
            </a:r>
            <a:r>
              <a:rPr lang="it-IT" sz="1400" dirty="0" err="1"/>
              <a:t>fertility</a:t>
            </a:r>
            <a:r>
              <a:rPr lang="it-IT" sz="1400" dirty="0"/>
              <a:t> </a:t>
            </a:r>
            <a:r>
              <a:rPr lang="it-IT" sz="1400" dirty="0" err="1"/>
              <a:t>myths</a:t>
            </a:r>
            <a:r>
              <a:rPr lang="it-IT" sz="1400" dirty="0"/>
              <a:t> and </a:t>
            </a:r>
            <a:r>
              <a:rPr lang="it-IT" sz="1400" dirty="0" err="1"/>
              <a:t>rituals</a:t>
            </a:r>
            <a:r>
              <a:rPr lang="it-IT" sz="1400" dirty="0"/>
              <a:t> of </a:t>
            </a:r>
            <a:r>
              <a:rPr lang="it-IT" sz="1400" dirty="0" err="1"/>
              <a:t>early</a:t>
            </a:r>
            <a:r>
              <a:rPr lang="it-IT" sz="1400" dirty="0"/>
              <a:t> </a:t>
            </a:r>
            <a:r>
              <a:rPr lang="it-IT" sz="1400" dirty="0" err="1"/>
              <a:t>christianity</a:t>
            </a:r>
            <a:r>
              <a:rPr lang="it-IT" sz="1400" dirty="0"/>
              <a:t> and by the </a:t>
            </a:r>
            <a:r>
              <a:rPr lang="it-IT" sz="1400" dirty="0" err="1"/>
              <a:t>medieval</a:t>
            </a:r>
            <a:r>
              <a:rPr lang="it-IT" sz="1400" dirty="0"/>
              <a:t> romances of the </a:t>
            </a:r>
            <a:r>
              <a:rPr lang="it-IT" sz="1400" dirty="0" err="1"/>
              <a:t>Holy</a:t>
            </a:r>
            <a:r>
              <a:rPr lang="it-IT" sz="1400" dirty="0"/>
              <a:t> Graal</a:t>
            </a:r>
          </a:p>
          <a:p>
            <a:pPr algn="ctr"/>
            <a:r>
              <a:rPr lang="it-IT" sz="1400" b="1" dirty="0"/>
              <a:t>«The </a:t>
            </a:r>
            <a:r>
              <a:rPr lang="it-IT" sz="1400" b="1" dirty="0" err="1"/>
              <a:t>Burial</a:t>
            </a:r>
            <a:r>
              <a:rPr lang="it-IT" sz="1400" b="1" dirty="0"/>
              <a:t> of the Dead» </a:t>
            </a:r>
            <a:r>
              <a:rPr lang="it-IT" sz="1400" dirty="0" err="1"/>
              <a:t>is</a:t>
            </a:r>
            <a:r>
              <a:rPr lang="it-IT" sz="1400" dirty="0"/>
              <a:t> the first </a:t>
            </a:r>
            <a:r>
              <a:rPr lang="it-IT" sz="1400" dirty="0" err="1"/>
              <a:t>section</a:t>
            </a:r>
            <a:r>
              <a:rPr lang="it-IT" sz="1400" dirty="0"/>
              <a:t> and </a:t>
            </a:r>
            <a:r>
              <a:rPr lang="it-IT" sz="1400" dirty="0" err="1"/>
              <a:t>contains</a:t>
            </a:r>
            <a:r>
              <a:rPr lang="it-IT" sz="1400" dirty="0"/>
              <a:t> the </a:t>
            </a:r>
            <a:r>
              <a:rPr lang="it-IT" sz="1400" dirty="0" err="1"/>
              <a:t>main</a:t>
            </a:r>
            <a:r>
              <a:rPr lang="it-IT" sz="1400" dirty="0"/>
              <a:t> </a:t>
            </a:r>
            <a:r>
              <a:rPr lang="it-IT" sz="1400" dirty="0" err="1"/>
              <a:t>themes</a:t>
            </a:r>
            <a:r>
              <a:rPr lang="it-IT" sz="1400" dirty="0"/>
              <a:t>.</a:t>
            </a:r>
          </a:p>
        </p:txBody>
      </p:sp>
      <p:cxnSp>
        <p:nvCxnSpPr>
          <p:cNvPr id="22" name="Connettore a gomito 21"/>
          <p:cNvCxnSpPr>
            <a:cxnSpLocks/>
            <a:stCxn id="12" idx="2"/>
          </p:cNvCxnSpPr>
          <p:nvPr/>
        </p:nvCxnSpPr>
        <p:spPr>
          <a:xfrm rot="16200000" flipH="1">
            <a:off x="2043398" y="3350202"/>
            <a:ext cx="242470" cy="8513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a gomito 28"/>
          <p:cNvCxnSpPr>
            <a:cxnSpLocks/>
          </p:cNvCxnSpPr>
          <p:nvPr/>
        </p:nvCxnSpPr>
        <p:spPr>
          <a:xfrm flipV="1">
            <a:off x="6832600" y="2901726"/>
            <a:ext cx="778933" cy="682678"/>
          </a:xfrm>
          <a:prstGeom prst="bentConnector3">
            <a:avLst>
              <a:gd name="adj1" fmla="val 760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906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5032" y="882245"/>
            <a:ext cx="5701935" cy="1303867"/>
          </a:xfrm>
        </p:spPr>
        <p:txBody>
          <a:bodyPr/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by:</a:t>
            </a:r>
          </a:p>
        </p:txBody>
      </p:sp>
      <p:sp>
        <p:nvSpPr>
          <p:cNvPr id="5" name="Rettangolo 4"/>
          <p:cNvSpPr/>
          <p:nvPr/>
        </p:nvSpPr>
        <p:spPr>
          <a:xfrm>
            <a:off x="1680755" y="2998653"/>
            <a:ext cx="88304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Chiarenza</a:t>
            </a:r>
            <a:r>
              <a:rPr lang="it-IT" sz="2000" dirty="0"/>
              <a:t> Concetto, Consolo Valeria, Di Mauro Laura, Magrì Enrico, La China </a:t>
            </a:r>
            <a:r>
              <a:rPr lang="it-IT" sz="2000" dirty="0" err="1"/>
              <a:t>Janice</a:t>
            </a:r>
            <a:endParaRPr lang="it-IT" sz="2000" dirty="0"/>
          </a:p>
          <a:p>
            <a:r>
              <a:rPr lang="it-IT" sz="2000" dirty="0"/>
              <a:t>                                                   </a:t>
            </a:r>
          </a:p>
          <a:p>
            <a:r>
              <a:rPr lang="it-IT" sz="2000" dirty="0"/>
              <a:t>                                                   Classe QUINTA sez. B</a:t>
            </a:r>
            <a:endParaRPr lang="it-IT" sz="13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194663" y="4335531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A. S. 2016 – 2017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45032" y="5026078"/>
            <a:ext cx="689718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Sources</a:t>
            </a:r>
            <a:r>
              <a:rPr lang="it-IT" dirty="0"/>
              <a:t>: A. Cattaneo – D. De </a:t>
            </a:r>
            <a:r>
              <a:rPr lang="it-IT" dirty="0" err="1"/>
              <a:t>Flavis</a:t>
            </a:r>
            <a:r>
              <a:rPr lang="it-IT" dirty="0"/>
              <a:t>, </a:t>
            </a:r>
            <a:r>
              <a:rPr lang="it-IT" i="1" dirty="0" err="1"/>
              <a:t>Millenium</a:t>
            </a:r>
            <a:r>
              <a:rPr lang="it-IT" dirty="0"/>
              <a:t>, Signorelli</a:t>
            </a:r>
          </a:p>
        </p:txBody>
      </p:sp>
    </p:spTree>
    <p:extLst>
      <p:ext uri="{BB962C8B-B14F-4D97-AF65-F5344CB8AC3E}">
        <p14:creationId xmlns:p14="http://schemas.microsoft.com/office/powerpoint/2010/main" val="228582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Arancione ros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574</TotalTime>
  <Words>751</Words>
  <Application>Microsoft Office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Organico</vt:lpstr>
      <vt:lpstr>Poets Tennyson and Eliot </vt:lpstr>
      <vt:lpstr>Alfred Tennyson (1809 – 1892)</vt:lpstr>
      <vt:lpstr>Presentazione standard di PowerPoint</vt:lpstr>
      <vt:lpstr>Tennyson’s Ulysses (1842)</vt:lpstr>
      <vt:lpstr>Presentazione standard di PowerPoint</vt:lpstr>
      <vt:lpstr>Presentazione standard di PowerPoint</vt:lpstr>
      <vt:lpstr>Power point created by: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Tennyson</dc:title>
  <dc:creator>Enrico Magrì</dc:creator>
  <cp:lastModifiedBy>Anna Campisi Policano</cp:lastModifiedBy>
  <cp:revision>94</cp:revision>
  <dcterms:created xsi:type="dcterms:W3CDTF">2017-03-03T10:43:02Z</dcterms:created>
  <dcterms:modified xsi:type="dcterms:W3CDTF">2017-06-12T14:22:42Z</dcterms:modified>
</cp:coreProperties>
</file>