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67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3FD0-1FEA-4D1E-A9E1-20FD431F28EB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C9E0-669C-4B31-AF1D-43A78F8F33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29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92" y="1259682"/>
            <a:ext cx="10820400" cy="4224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it-IT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b="1" spc="-150" dirty="0">
                <a:solidFill>
                  <a:srgbClr val="F67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</a:t>
            </a:r>
            <a:r>
              <a:rPr lang="it-IT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Question:</a:t>
            </a:r>
          </a:p>
          <a:p>
            <a:pPr marL="0" indent="0" algn="ctr">
              <a:buNone/>
            </a:pPr>
            <a:r>
              <a:rPr lang="it-IT" sz="5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54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 Bronte </a:t>
            </a:r>
            <a:r>
              <a:rPr lang="it-IT" sz="5400" b="1" spc="-15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5400" b="1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Woolf</a:t>
            </a:r>
            <a:endParaRPr lang="it-IT" sz="54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592" y="3371718"/>
            <a:ext cx="4634948" cy="3267638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070" y="3371718"/>
            <a:ext cx="4904522" cy="3267638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29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llout: freccia a destra 4"/>
          <p:cNvSpPr/>
          <p:nvPr/>
        </p:nvSpPr>
        <p:spPr>
          <a:xfrm>
            <a:off x="5188224" y="755855"/>
            <a:ext cx="4004640" cy="2817766"/>
          </a:xfrm>
          <a:prstGeom prst="rightArrowCallout">
            <a:avLst>
              <a:gd name="adj1" fmla="val 34160"/>
              <a:gd name="adj2" fmla="val 28926"/>
              <a:gd name="adj3" fmla="val 30834"/>
              <a:gd name="adj4" fmla="val 72064"/>
            </a:avLst>
          </a:prstGeom>
          <a:solidFill>
            <a:schemeClr val="bg1"/>
          </a:solidFill>
          <a:ln>
            <a:solidFill>
              <a:srgbClr val="F6750A"/>
            </a:solidFill>
          </a:ln>
          <a:effectLst>
            <a:glow rad="101600">
              <a:srgbClr val="F6750A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llout: freccia in giù 6"/>
          <p:cNvSpPr/>
          <p:nvPr/>
        </p:nvSpPr>
        <p:spPr>
          <a:xfrm>
            <a:off x="9548188" y="119269"/>
            <a:ext cx="2515752" cy="6500193"/>
          </a:xfrm>
          <a:prstGeom prst="downArrowCallout">
            <a:avLst>
              <a:gd name="adj1" fmla="val 30862"/>
              <a:gd name="adj2" fmla="val 30358"/>
              <a:gd name="adj3" fmla="val 33354"/>
              <a:gd name="adj4" fmla="val 84634"/>
            </a:avLst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llout: freccia a sinistra 7"/>
          <p:cNvSpPr/>
          <p:nvPr/>
        </p:nvSpPr>
        <p:spPr>
          <a:xfrm>
            <a:off x="219485" y="3843130"/>
            <a:ext cx="4436994" cy="2924409"/>
          </a:xfrm>
          <a:prstGeom prst="leftArrowCallout">
            <a:avLst>
              <a:gd name="adj1" fmla="val 50000"/>
              <a:gd name="adj2" fmla="val 25000"/>
              <a:gd name="adj3" fmla="val 0"/>
              <a:gd name="adj4" fmla="val 100000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glow rad="101600">
              <a:srgbClr val="0070C0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llout: freccia a sinistra 9"/>
          <p:cNvSpPr/>
          <p:nvPr/>
        </p:nvSpPr>
        <p:spPr>
          <a:xfrm>
            <a:off x="4843665" y="3843130"/>
            <a:ext cx="4499117" cy="2924409"/>
          </a:xfrm>
          <a:prstGeom prst="leftArrowCallout">
            <a:avLst>
              <a:gd name="adj1" fmla="val 35122"/>
              <a:gd name="adj2" fmla="val 25000"/>
              <a:gd name="adj3" fmla="val 12619"/>
              <a:gd name="adj4" fmla="val 8469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400361" y="934324"/>
            <a:ext cx="2657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EARLY XIX CENTURY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err="1"/>
              <a:t>advance</a:t>
            </a:r>
            <a:r>
              <a:rPr lang="it-IT" dirty="0"/>
              <a:t> of middle class</a:t>
            </a:r>
          </a:p>
          <a:p>
            <a:r>
              <a:rPr lang="it-IT" b="1" i="1" dirty="0"/>
              <a:t>  </a:t>
            </a:r>
            <a:endParaRPr lang="it-IT" i="1" dirty="0"/>
          </a:p>
          <a:p>
            <a:pPr algn="ctr"/>
            <a:r>
              <a:rPr lang="it-IT" i="1" dirty="0" err="1"/>
              <a:t>Worst</a:t>
            </a:r>
            <a:r>
              <a:rPr lang="it-IT" i="1" dirty="0"/>
              <a:t> </a:t>
            </a:r>
            <a:r>
              <a:rPr lang="it-IT" i="1" dirty="0" err="1"/>
              <a:t>conditions for women:</a:t>
            </a:r>
            <a:endParaRPr lang="it-IT" i="1" dirty="0"/>
          </a:p>
          <a:p>
            <a:pPr algn="ctr"/>
            <a:r>
              <a:rPr lang="it-IT" dirty="0" err="1"/>
              <a:t>Rigid</a:t>
            </a:r>
            <a:r>
              <a:rPr lang="it-IT" dirty="0"/>
              <a:t> </a:t>
            </a:r>
            <a:r>
              <a:rPr lang="it-IT" dirty="0" err="1"/>
              <a:t>sexual</a:t>
            </a:r>
            <a:r>
              <a:rPr lang="it-IT" dirty="0"/>
              <a:t> and social </a:t>
            </a:r>
            <a:r>
              <a:rPr lang="it-IT" dirty="0" err="1"/>
              <a:t>behaviour</a:t>
            </a:r>
            <a:r>
              <a:rPr lang="it-IT" dirty="0"/>
              <a:t> of Victorian </a:t>
            </a:r>
            <a:r>
              <a:rPr lang="it-IT" dirty="0" err="1"/>
              <a:t>standards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9473970" y="123592"/>
            <a:ext cx="2643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MARY WOLLESTONCRAFT</a:t>
            </a:r>
          </a:p>
          <a:p>
            <a:pPr algn="ctr"/>
            <a:r>
              <a:rPr lang="it-IT" dirty="0" err="1"/>
              <a:t>her</a:t>
            </a:r>
            <a:r>
              <a:rPr lang="it-IT" dirty="0"/>
              <a:t> «</a:t>
            </a:r>
            <a:r>
              <a:rPr lang="it-IT" i="1" dirty="0"/>
              <a:t>A </a:t>
            </a:r>
            <a:r>
              <a:rPr lang="it-IT" i="1" dirty="0" err="1"/>
              <a:t>vendication</a:t>
            </a:r>
            <a:r>
              <a:rPr lang="it-IT" i="1" dirty="0"/>
              <a:t> of the </a:t>
            </a:r>
            <a:r>
              <a:rPr lang="it-IT" i="1" dirty="0" err="1"/>
              <a:t>rights</a:t>
            </a:r>
            <a:r>
              <a:rPr lang="it-IT" i="1" dirty="0"/>
              <a:t> of woman» (1798)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the first </a:t>
            </a:r>
            <a:r>
              <a:rPr lang="it-IT" dirty="0" err="1"/>
              <a:t>feminist</a:t>
            </a:r>
            <a:r>
              <a:rPr lang="it-IT" dirty="0"/>
              <a:t> pamphlet.</a:t>
            </a:r>
          </a:p>
          <a:p>
            <a:endParaRPr lang="it-IT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9673256" y="2336996"/>
            <a:ext cx="2261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Family </a:t>
            </a:r>
            <a:r>
              <a:rPr lang="it-IT" dirty="0" err="1"/>
              <a:t>came</a:t>
            </a:r>
            <a:r>
              <a:rPr lang="it-IT" dirty="0"/>
              <a:t> to be </a:t>
            </a:r>
            <a:r>
              <a:rPr lang="it-IT" dirty="0" err="1"/>
              <a:t>challenged</a:t>
            </a:r>
            <a:r>
              <a:rPr lang="it-IT" dirty="0"/>
              <a:t> by </a:t>
            </a:r>
            <a:r>
              <a:rPr lang="it-IT" dirty="0" err="1"/>
              <a:t>degree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 err="1"/>
              <a:t>Husband</a:t>
            </a:r>
            <a:r>
              <a:rPr lang="it-IT" dirty="0"/>
              <a:t> </a:t>
            </a:r>
            <a:r>
              <a:rPr lang="it-IT" dirty="0" err="1"/>
              <a:t>considered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tyrant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764154" y="3865892"/>
            <a:ext cx="526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MID XIX CENTURY </a:t>
            </a:r>
          </a:p>
          <a:p>
            <a:pPr algn="ctr"/>
            <a:r>
              <a:rPr lang="it-IT" dirty="0" err="1"/>
              <a:t>Things</a:t>
            </a:r>
            <a:r>
              <a:rPr lang="it-IT" dirty="0"/>
              <a:t> </a:t>
            </a:r>
            <a:r>
              <a:rPr lang="it-IT" dirty="0" err="1"/>
              <a:t>began</a:t>
            </a:r>
            <a:r>
              <a:rPr lang="it-IT" dirty="0"/>
              <a:t> to </a:t>
            </a:r>
            <a:r>
              <a:rPr lang="it-IT" dirty="0" err="1"/>
              <a:t>change</a:t>
            </a:r>
            <a:endParaRPr lang="it-IT" dirty="0"/>
          </a:p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188223" y="4588137"/>
            <a:ext cx="2179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First step:</a:t>
            </a:r>
          </a:p>
          <a:p>
            <a:pPr algn="ctr"/>
            <a:r>
              <a:rPr lang="it-IT" dirty="0"/>
              <a:t>Foundation of </a:t>
            </a:r>
            <a:r>
              <a:rPr lang="it-IT" b="1" dirty="0" err="1">
                <a:solidFill>
                  <a:srgbClr val="FF0000"/>
                </a:solidFill>
              </a:rPr>
              <a:t>colleges for women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093223" y="4527650"/>
            <a:ext cx="234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Second step:</a:t>
            </a:r>
          </a:p>
          <a:p>
            <a:pPr algn="ctr"/>
            <a:r>
              <a:rPr lang="it-IT" b="1" dirty="0" err="1">
                <a:solidFill>
                  <a:srgbClr val="FF0000"/>
                </a:solidFill>
              </a:rPr>
              <a:t>Married</a:t>
            </a:r>
            <a:r>
              <a:rPr lang="it-IT" b="1" dirty="0">
                <a:solidFill>
                  <a:srgbClr val="FF0000"/>
                </a:solidFill>
              </a:rPr>
              <a:t> Women’s </a:t>
            </a:r>
            <a:r>
              <a:rPr lang="it-IT" b="1" dirty="0" err="1">
                <a:solidFill>
                  <a:srgbClr val="FF0000"/>
                </a:solidFill>
              </a:rPr>
              <a:t>property</a:t>
            </a:r>
            <a:r>
              <a:rPr lang="it-IT" b="1" dirty="0">
                <a:solidFill>
                  <a:srgbClr val="FF0000"/>
                </a:solidFill>
              </a:rPr>
              <a:t> act (1882)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Women allowed by law to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property</a:t>
            </a:r>
            <a:r>
              <a:rPr lang="it-IT" dirty="0"/>
              <a:t> </a:t>
            </a:r>
            <a:r>
              <a:rPr lang="it-IT" dirty="0" err="1"/>
              <a:t>after marriage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03774" y="3843130"/>
            <a:ext cx="4081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END OF XIX CENTURY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Women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and take a </a:t>
            </a:r>
            <a:r>
              <a:rPr lang="it-IT" dirty="0" err="1"/>
              <a:t>degree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twelve</a:t>
            </a:r>
            <a:r>
              <a:rPr lang="it-IT" dirty="0"/>
              <a:t> </a:t>
            </a:r>
            <a:r>
              <a:rPr lang="it-IT" dirty="0" err="1"/>
              <a:t>university</a:t>
            </a:r>
            <a:r>
              <a:rPr lang="it-IT" dirty="0"/>
              <a:t> </a:t>
            </a:r>
            <a:r>
              <a:rPr lang="it-IT" dirty="0" err="1"/>
              <a:t>colleges</a:t>
            </a: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First </a:t>
            </a:r>
            <a:r>
              <a:rPr lang="it-IT" dirty="0" err="1"/>
              <a:t>petitions</a:t>
            </a:r>
            <a:r>
              <a:rPr lang="it-IT" dirty="0"/>
              <a:t> </a:t>
            </a:r>
            <a:r>
              <a:rPr lang="it-IT" dirty="0" err="1"/>
              <a:t>asking</a:t>
            </a:r>
            <a:r>
              <a:rPr lang="it-IT" dirty="0"/>
              <a:t> for </a:t>
            </a:r>
            <a:r>
              <a:rPr lang="it-IT" dirty="0" err="1"/>
              <a:t>women’s</a:t>
            </a:r>
            <a:r>
              <a:rPr lang="it-IT" dirty="0"/>
              <a:t> </a:t>
            </a:r>
            <a:r>
              <a:rPr lang="it-IT" dirty="0" err="1"/>
              <a:t>suffrage</a:t>
            </a:r>
            <a:r>
              <a:rPr lang="it-IT" dirty="0"/>
              <a:t> since 1840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42999" y="5788466"/>
            <a:ext cx="2261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Woman </a:t>
            </a:r>
            <a:r>
              <a:rPr lang="it-IT" b="1" dirty="0" err="1">
                <a:solidFill>
                  <a:srgbClr val="00B0F0"/>
                </a:solidFill>
              </a:rPr>
              <a:t>didn’t</a:t>
            </a:r>
            <a:r>
              <a:rPr lang="it-IT" b="1" dirty="0">
                <a:solidFill>
                  <a:srgbClr val="00B0F0"/>
                </a:solidFill>
              </a:rPr>
              <a:t> </a:t>
            </a:r>
            <a:r>
              <a:rPr lang="it-IT" b="1" dirty="0" err="1">
                <a:solidFill>
                  <a:srgbClr val="00B0F0"/>
                </a:solidFill>
              </a:rPr>
              <a:t>get</a:t>
            </a:r>
            <a:r>
              <a:rPr lang="it-IT" b="1" dirty="0">
                <a:solidFill>
                  <a:srgbClr val="00B0F0"/>
                </a:solidFill>
              </a:rPr>
              <a:t> the right to vote </a:t>
            </a:r>
            <a:r>
              <a:rPr lang="it-IT" b="1" dirty="0" err="1">
                <a:solidFill>
                  <a:srgbClr val="00B0F0"/>
                </a:solidFill>
              </a:rPr>
              <a:t>until</a:t>
            </a:r>
            <a:r>
              <a:rPr lang="it-IT" b="1" dirty="0">
                <a:solidFill>
                  <a:srgbClr val="00B0F0"/>
                </a:solidFill>
              </a:rPr>
              <a:t> 1918</a:t>
            </a:r>
          </a:p>
        </p:txBody>
      </p:sp>
      <p:cxnSp>
        <p:nvCxnSpPr>
          <p:cNvPr id="24" name="Connettore 2 23"/>
          <p:cNvCxnSpPr>
            <a:cxnSpLocks/>
          </p:cNvCxnSpPr>
          <p:nvPr/>
        </p:nvCxnSpPr>
        <p:spPr>
          <a:xfrm>
            <a:off x="6816906" y="1800145"/>
            <a:ext cx="0" cy="324230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cxnSpLocks/>
          </p:cNvCxnSpPr>
          <p:nvPr/>
        </p:nvCxnSpPr>
        <p:spPr>
          <a:xfrm>
            <a:off x="10803832" y="3256071"/>
            <a:ext cx="0" cy="30602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cxnSpLocks/>
          </p:cNvCxnSpPr>
          <p:nvPr/>
        </p:nvCxnSpPr>
        <p:spPr>
          <a:xfrm>
            <a:off x="8194809" y="5484813"/>
            <a:ext cx="0" cy="30365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29DB7601-0605-694B-9082-B953D38C7706}"/>
              </a:ext>
            </a:extLst>
          </p:cNvPr>
          <p:cNvSpPr/>
          <p:nvPr/>
        </p:nvSpPr>
        <p:spPr>
          <a:xfrm>
            <a:off x="219486" y="755855"/>
            <a:ext cx="4436993" cy="281776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/>
              <a:t>IDE</a:t>
            </a:r>
          </a:p>
          <a:p>
            <a:pPr algn="ctr"/>
            <a:r>
              <a:rPr lang="it-IT" b="1"/>
              <a:t>OLOGI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B11F9242-A52F-0A4E-A17C-06D5F9920993}"/>
              </a:ext>
            </a:extLst>
          </p:cNvPr>
          <p:cNvSpPr txBox="1"/>
          <p:nvPr/>
        </p:nvSpPr>
        <p:spPr>
          <a:xfrm>
            <a:off x="219485" y="700112"/>
            <a:ext cx="4081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XVII-XVIII</a:t>
            </a:r>
          </a:p>
          <a:p>
            <a:pPr algn="ctr"/>
            <a:r>
              <a:rPr lang="it-IT" dirty="0"/>
              <a:t>Major </a:t>
            </a:r>
            <a:r>
              <a:rPr lang="it-IT" dirty="0" err="1"/>
              <a:t>change</a:t>
            </a:r>
            <a:r>
              <a:rPr lang="it-IT" dirty="0"/>
              <a:t> in the </a:t>
            </a:r>
            <a:r>
              <a:rPr lang="it-IT" dirty="0" err="1"/>
              <a:t>direction</a:t>
            </a:r>
            <a:r>
              <a:rPr lang="it-IT" dirty="0"/>
              <a:t> of </a:t>
            </a:r>
            <a:r>
              <a:rPr lang="it-IT" dirty="0" err="1"/>
              <a:t>European</a:t>
            </a:r>
            <a:r>
              <a:rPr lang="it-IT" dirty="0"/>
              <a:t> society.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5FDDBFA0-C063-C347-96AD-C904203CC76D}"/>
              </a:ext>
            </a:extLst>
          </p:cNvPr>
          <p:cNvSpPr txBox="1"/>
          <p:nvPr/>
        </p:nvSpPr>
        <p:spPr>
          <a:xfrm>
            <a:off x="270830" y="1962260"/>
            <a:ext cx="2173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/>
              <a:t>IDEOLOGICAL</a:t>
            </a:r>
          </a:p>
          <a:p>
            <a:pPr algn="l"/>
            <a:r>
              <a:rPr lang="it-IT"/>
              <a:t>Enlightenment: </a:t>
            </a:r>
          </a:p>
          <a:p>
            <a:pPr algn="l"/>
            <a:r>
              <a:rPr lang="it-IT"/>
              <a:t>all human beings had the same rights.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DF9034D4-0F5C-494D-A027-0420AF58DB53}"/>
              </a:ext>
            </a:extLst>
          </p:cNvPr>
          <p:cNvSpPr txBox="1"/>
          <p:nvPr/>
        </p:nvSpPr>
        <p:spPr>
          <a:xfrm>
            <a:off x="2341306" y="1962260"/>
            <a:ext cx="2394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/>
              <a:t>SOCIAL</a:t>
            </a:r>
          </a:p>
          <a:p>
            <a:pPr algn="l"/>
            <a:r>
              <a:rPr lang="it-IT"/>
              <a:t>Industrial revolution:</a:t>
            </a:r>
          </a:p>
          <a:p>
            <a:pPr algn="l"/>
            <a:r>
              <a:rPr lang="it-IT"/>
              <a:t>Women were equal to men in money-earning power.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10A22CF2-BEE5-9A4B-ADD7-46089E91A103}"/>
              </a:ext>
            </a:extLst>
          </p:cNvPr>
          <p:cNvSpPr txBox="1"/>
          <p:nvPr/>
        </p:nvSpPr>
        <p:spPr>
          <a:xfrm flipH="1">
            <a:off x="9636103" y="4313646"/>
            <a:ext cx="2427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(J. S. Mill, «The subjetcion of women», 1869)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F8F2EFD4-C4C0-2749-8502-BAA293DD4AAF}"/>
              </a:ext>
            </a:extLst>
          </p:cNvPr>
          <p:cNvSpPr txBox="1"/>
          <p:nvPr/>
        </p:nvSpPr>
        <p:spPr>
          <a:xfrm>
            <a:off x="0" y="20098"/>
            <a:ext cx="290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b="1"/>
              <a:t>XVII-XIX century Woman question</a:t>
            </a:r>
          </a:p>
        </p:txBody>
      </p:sp>
    </p:spTree>
    <p:extLst>
      <p:ext uri="{BB962C8B-B14F-4D97-AF65-F5344CB8AC3E}">
        <p14:creationId xmlns:p14="http://schemas.microsoft.com/office/powerpoint/2010/main" val="1457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orrimento orizzontale 3"/>
          <p:cNvSpPr/>
          <p:nvPr/>
        </p:nvSpPr>
        <p:spPr>
          <a:xfrm>
            <a:off x="6824870" y="145774"/>
            <a:ext cx="5035827" cy="1417983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i="1" dirty="0">
                <a:solidFill>
                  <a:schemeClr val="tx1"/>
                </a:solidFill>
                <a:latin typeface="Harlow Solid Italic" panose="04030604020F02020D02" pitchFamily="82" charset="0"/>
              </a:rPr>
              <a:t>Emily Bronte</a:t>
            </a:r>
          </a:p>
          <a:p>
            <a:pPr algn="ctr"/>
            <a:r>
              <a:rPr lang="it-IT" sz="3200" b="1" i="1" dirty="0">
                <a:solidFill>
                  <a:schemeClr val="tx1"/>
                </a:solidFill>
                <a:latin typeface="Harlow Solid Italic" panose="04030604020F02020D02" pitchFamily="82" charset="0"/>
              </a:rPr>
              <a:t>1818-1849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24870" y="1563757"/>
            <a:ext cx="5035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/>
              <a:t>Both</a:t>
            </a:r>
            <a:r>
              <a:rPr lang="it-IT" dirty="0"/>
              <a:t> of her </a:t>
            </a:r>
            <a:r>
              <a:rPr lang="it-IT" dirty="0" err="1"/>
              <a:t>parents</a:t>
            </a:r>
            <a:r>
              <a:rPr lang="it-IT" dirty="0"/>
              <a:t> had C</a:t>
            </a:r>
            <a:r>
              <a:rPr lang="it-IT" dirty="0" err="1"/>
              <a:t>eltic</a:t>
            </a:r>
            <a:r>
              <a:rPr lang="it-IT" dirty="0"/>
              <a:t> </a:t>
            </a:r>
            <a:r>
              <a:rPr lang="it-IT" dirty="0" err="1"/>
              <a:t>origins:</a:t>
            </a:r>
          </a:p>
          <a:p>
            <a:pPr algn="ctr"/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meant</a:t>
            </a:r>
            <a:r>
              <a:rPr lang="it-IT" dirty="0"/>
              <a:t> for </a:t>
            </a:r>
            <a:r>
              <a:rPr lang="it-IT" dirty="0" err="1"/>
              <a:t>her</a:t>
            </a:r>
            <a:r>
              <a:rPr lang="it-IT" dirty="0"/>
              <a:t> a </a:t>
            </a:r>
            <a:r>
              <a:rPr lang="it-IT" dirty="0" err="1"/>
              <a:t>background</a:t>
            </a:r>
            <a:r>
              <a:rPr lang="it-IT" dirty="0"/>
              <a:t> of </a:t>
            </a:r>
            <a:r>
              <a:rPr lang="it-IT" dirty="0" err="1"/>
              <a:t>fantastic</a:t>
            </a:r>
            <a:r>
              <a:rPr lang="it-IT" dirty="0"/>
              <a:t> story-</a:t>
            </a:r>
            <a:r>
              <a:rPr lang="it-IT" dirty="0" err="1"/>
              <a:t>telling</a:t>
            </a:r>
            <a:r>
              <a:rPr lang="it-IT" dirty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lived</a:t>
            </a:r>
            <a:r>
              <a:rPr lang="it-IT" dirty="0"/>
              <a:t> in the desolate Yorkshire </a:t>
            </a:r>
            <a:r>
              <a:rPr lang="it-IT" dirty="0" err="1"/>
              <a:t>moors:</a:t>
            </a:r>
          </a:p>
          <a:p>
            <a:pPr algn="ctr"/>
            <a:r>
              <a:rPr lang="it-IT" dirty="0" err="1"/>
              <a:t>In this enviroment her imagination was constantly stimulated by nature.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9027" y="4259425"/>
            <a:ext cx="5300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</a:rPr>
              <a:t>Emily’s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</a:rPr>
              <a:t>novel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</a:rPr>
              <a:t>poems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err="1"/>
              <a:t>Passion</a:t>
            </a:r>
            <a:r>
              <a:rPr lang="it-IT" dirty="0"/>
              <a:t> and feelings;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err="1"/>
              <a:t>Violent</a:t>
            </a:r>
            <a:r>
              <a:rPr lang="it-IT" dirty="0"/>
              <a:t> </a:t>
            </a:r>
            <a:r>
              <a:rPr lang="it-IT" dirty="0" err="1"/>
              <a:t>impulse</a:t>
            </a:r>
            <a:r>
              <a:rPr lang="it-IT" dirty="0"/>
              <a:t> to break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life’s</a:t>
            </a:r>
            <a:r>
              <a:rPr lang="it-IT" dirty="0"/>
              <a:t> </a:t>
            </a:r>
            <a:r>
              <a:rPr lang="it-IT" dirty="0" err="1"/>
              <a:t>conventions</a:t>
            </a:r>
            <a:r>
              <a:rPr lang="it-IT" dirty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err="1"/>
              <a:t>Desperate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for a </a:t>
            </a:r>
            <a:r>
              <a:rPr lang="it-IT" dirty="0" err="1"/>
              <a:t>freer</a:t>
            </a:r>
            <a:r>
              <a:rPr lang="it-IT" dirty="0"/>
              <a:t> world of the </a:t>
            </a:r>
            <a:r>
              <a:rPr lang="it-IT" dirty="0" err="1"/>
              <a:t>spirit</a:t>
            </a:r>
            <a:r>
              <a:rPr lang="it-IT" dirty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/>
              <a:t>Power of </a:t>
            </a:r>
            <a:r>
              <a:rPr lang="it-IT" dirty="0" err="1"/>
              <a:t>imagination</a:t>
            </a:r>
            <a:r>
              <a:rPr lang="it-IT" dirty="0"/>
              <a:t>       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769" y="3318083"/>
            <a:ext cx="3012739" cy="3369954"/>
          </a:xfrm>
          <a:prstGeom prst="ellipse">
            <a:avLst/>
          </a:prstGeom>
          <a:ln>
            <a:solidFill>
              <a:srgbClr val="7030A0"/>
            </a:solidFill>
          </a:ln>
          <a:effectLst>
            <a:softEdge rad="31750"/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2" y="1404425"/>
            <a:ext cx="3447240" cy="285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22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4476" y="131117"/>
            <a:ext cx="8610600" cy="1293028"/>
          </a:xfrm>
        </p:spPr>
        <p:txBody>
          <a:bodyPr/>
          <a:lstStyle/>
          <a:p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Wuthering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heights</a:t>
            </a:r>
            <a:b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(1847)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2849" y="1128932"/>
            <a:ext cx="4378569" cy="73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« a </a:t>
            </a:r>
            <a:r>
              <a:rPr lang="it-IT" dirty="0" err="1"/>
              <a:t>modern</a:t>
            </a:r>
            <a:r>
              <a:rPr lang="it-IT" dirty="0"/>
              <a:t> love story 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430701" y="1856935"/>
            <a:ext cx="5244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describes</a:t>
            </a:r>
            <a:r>
              <a:rPr lang="it-IT" dirty="0"/>
              <a:t> the life-long </a:t>
            </a:r>
            <a:r>
              <a:rPr lang="it-IT" dirty="0" err="1"/>
              <a:t>passion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Heathcliff</a:t>
            </a:r>
            <a:r>
              <a:rPr lang="it-IT" dirty="0"/>
              <a:t>, a dark </a:t>
            </a:r>
            <a:r>
              <a:rPr lang="it-IT" dirty="0" err="1"/>
              <a:t>romantic</a:t>
            </a:r>
            <a:r>
              <a:rPr lang="it-IT" dirty="0"/>
              <a:t> </a:t>
            </a:r>
            <a:r>
              <a:rPr lang="it-IT" dirty="0" err="1"/>
              <a:t>hero</a:t>
            </a:r>
            <a:r>
              <a:rPr lang="it-IT" dirty="0"/>
              <a:t>, and Catherine </a:t>
            </a:r>
            <a:r>
              <a:rPr lang="it-IT" dirty="0" err="1"/>
              <a:t>Linton</a:t>
            </a:r>
            <a:r>
              <a:rPr lang="it-IT" dirty="0"/>
              <a:t>, a passionate </a:t>
            </a:r>
            <a:r>
              <a:rPr lang="it-IT" dirty="0" err="1"/>
              <a:t>young</a:t>
            </a:r>
            <a:r>
              <a:rPr lang="it-IT" dirty="0"/>
              <a:t> woman </a:t>
            </a:r>
            <a:r>
              <a:rPr lang="it-IT" dirty="0" err="1"/>
              <a:t>oppresed</a:t>
            </a:r>
            <a:r>
              <a:rPr lang="it-IT" dirty="0"/>
              <a:t> and </a:t>
            </a:r>
            <a:r>
              <a:rPr lang="it-IT" dirty="0" err="1"/>
              <a:t>divided</a:t>
            </a:r>
            <a:r>
              <a:rPr lang="it-IT" dirty="0"/>
              <a:t> by social </a:t>
            </a:r>
            <a:r>
              <a:rPr lang="it-IT" dirty="0" err="1"/>
              <a:t>conventions</a:t>
            </a:r>
            <a:r>
              <a:rPr lang="it-IT" dirty="0"/>
              <a:t>.</a:t>
            </a: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9052856" y="1505243"/>
            <a:ext cx="0" cy="3516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1585" y="1773289"/>
            <a:ext cx="5036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it-IT" dirty="0"/>
              <a:t>Wild </a:t>
            </a:r>
            <a:r>
              <a:rPr lang="it-IT" dirty="0" err="1"/>
              <a:t>spirit</a:t>
            </a:r>
            <a:r>
              <a:rPr lang="it-IT" dirty="0"/>
              <a:t>;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it-IT" dirty="0"/>
              <a:t>For the first time in Victorian literature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passionate love;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it-IT" dirty="0" err="1"/>
              <a:t>Exaltation</a:t>
            </a:r>
            <a:r>
              <a:rPr lang="it-IT" dirty="0"/>
              <a:t> of feelings over </a:t>
            </a:r>
            <a:r>
              <a:rPr lang="it-IT" dirty="0" err="1"/>
              <a:t>reason</a:t>
            </a:r>
            <a:r>
              <a:rPr lang="it-IT" dirty="0"/>
              <a:t> and of a </a:t>
            </a:r>
            <a:r>
              <a:rPr lang="it-IT" dirty="0" err="1"/>
              <a:t>mystical</a:t>
            </a:r>
            <a:r>
              <a:rPr lang="it-IT" dirty="0"/>
              <a:t> union with nature.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narrators</a:t>
            </a:r>
            <a:r>
              <a:rPr lang="it-IT" dirty="0"/>
              <a:t>: </a:t>
            </a:r>
            <a:r>
              <a:rPr lang="it-IT" dirty="0" err="1"/>
              <a:t>complex</a:t>
            </a:r>
            <a:r>
              <a:rPr lang="it-IT" dirty="0"/>
              <a:t> </a:t>
            </a:r>
            <a:r>
              <a:rPr lang="it-IT" dirty="0" err="1"/>
              <a:t>shifting</a:t>
            </a:r>
            <a:r>
              <a:rPr lang="it-IT" dirty="0"/>
              <a:t> of the point of </a:t>
            </a:r>
            <a:r>
              <a:rPr lang="it-IT" dirty="0" err="1"/>
              <a:t>view</a:t>
            </a:r>
            <a:r>
              <a:rPr lang="it-IT" dirty="0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353719" y="4162601"/>
            <a:ext cx="1091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Setting: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33985" y="4736350"/>
            <a:ext cx="25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err="1"/>
              <a:t>Wuthering</a:t>
            </a:r>
            <a:r>
              <a:rPr lang="it-IT" dirty="0"/>
              <a:t> </a:t>
            </a:r>
            <a:r>
              <a:rPr lang="it-IT" dirty="0" err="1"/>
              <a:t>Heights</a:t>
            </a:r>
            <a:endParaRPr lang="it-IT" dirty="0"/>
          </a:p>
          <a:p>
            <a:pPr algn="ctr"/>
            <a:r>
              <a:rPr lang="it-IT" dirty="0"/>
              <a:t>(up on the </a:t>
            </a:r>
            <a:r>
              <a:rPr lang="it-IT" dirty="0" err="1"/>
              <a:t>moor</a:t>
            </a:r>
            <a:r>
              <a:rPr lang="it-IT" dirty="0"/>
              <a:t>)</a:t>
            </a:r>
          </a:p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8198" y="5620176"/>
            <a:ext cx="248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Home of </a:t>
            </a:r>
            <a:r>
              <a:rPr lang="it-IT" dirty="0" err="1"/>
              <a:t>unrestrained</a:t>
            </a:r>
            <a:r>
              <a:rPr lang="it-IT" dirty="0"/>
              <a:t> </a:t>
            </a:r>
            <a:r>
              <a:rPr lang="it-IT" dirty="0" err="1"/>
              <a:t>passion</a:t>
            </a:r>
            <a:r>
              <a:rPr lang="it-IT" dirty="0"/>
              <a:t> and </a:t>
            </a:r>
            <a:r>
              <a:rPr lang="it-IT" dirty="0" err="1"/>
              <a:t>istinct</a:t>
            </a:r>
            <a:r>
              <a:rPr lang="it-IT" dirty="0"/>
              <a:t>.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064412" y="4719257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it-IT" dirty="0" err="1"/>
              <a:t>Trushcross</a:t>
            </a:r>
            <a:r>
              <a:rPr lang="it-IT" dirty="0"/>
              <a:t> Grange</a:t>
            </a:r>
          </a:p>
          <a:p>
            <a:pPr algn="ctr"/>
            <a:r>
              <a:rPr lang="it-IT" dirty="0"/>
              <a:t>(in the </a:t>
            </a:r>
            <a:r>
              <a:rPr lang="it-IT" dirty="0" err="1"/>
              <a:t>valley</a:t>
            </a:r>
            <a:r>
              <a:rPr lang="it-IT" dirty="0"/>
              <a:t>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01968" y="5599078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Home of social convention</a:t>
            </a:r>
          </a:p>
        </p:txBody>
      </p:sp>
      <p:cxnSp>
        <p:nvCxnSpPr>
          <p:cNvPr id="18" name="Connettore 2 17"/>
          <p:cNvCxnSpPr>
            <a:cxnSpLocks/>
          </p:cNvCxnSpPr>
          <p:nvPr/>
        </p:nvCxnSpPr>
        <p:spPr>
          <a:xfrm flipH="1">
            <a:off x="2016094" y="4476664"/>
            <a:ext cx="337625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cxnSpLocks/>
          </p:cNvCxnSpPr>
          <p:nvPr/>
        </p:nvCxnSpPr>
        <p:spPr>
          <a:xfrm>
            <a:off x="1314502" y="5382681"/>
            <a:ext cx="7861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784" y="5371768"/>
            <a:ext cx="158510" cy="365792"/>
          </a:xfrm>
          <a:prstGeom prst="rect">
            <a:avLst/>
          </a:prstGeom>
        </p:spPr>
      </p:pic>
      <p:cxnSp>
        <p:nvCxnSpPr>
          <p:cNvPr id="23" name="Connettore 2 22"/>
          <p:cNvCxnSpPr/>
          <p:nvPr/>
        </p:nvCxnSpPr>
        <p:spPr>
          <a:xfrm>
            <a:off x="3445684" y="4446774"/>
            <a:ext cx="281354" cy="338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6877607" y="4044481"/>
            <a:ext cx="4972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>
                <a:solidFill>
                  <a:schemeClr val="bg2">
                    <a:lumMod val="25000"/>
                  </a:schemeClr>
                </a:solidFill>
                <a:effectLst/>
                <a:latin typeface="Open Sans"/>
              </a:rPr>
              <a:t>«So he shall never know how I love him: and that, not because he's handsome, Nelly, but becouse he's more myself than I am. Whatever our souls are made of, his and mine are the same; and Linton's is as different as a moonbeam from lightning, or frost from fire»</a:t>
            </a:r>
            <a:endParaRPr lang="it-IT" sz="2000" b="1" i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42671" y="526312"/>
            <a:ext cx="6649329" cy="899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i="1" dirty="0" err="1">
                <a:solidFill>
                  <a:srgbClr val="002060"/>
                </a:solidFill>
              </a:rPr>
              <a:t>XX century Women’s</a:t>
            </a:r>
            <a:r>
              <a:rPr lang="it-IT" sz="2800" b="1" i="1" dirty="0"/>
              <a:t> </a:t>
            </a:r>
            <a:r>
              <a:rPr lang="it-IT" sz="2800" b="1" i="1" dirty="0">
                <a:solidFill>
                  <a:schemeClr val="accent2">
                    <a:lumMod val="75000"/>
                  </a:schemeClr>
                </a:solidFill>
              </a:rPr>
              <a:t>road to </a:t>
            </a:r>
            <a:r>
              <a:rPr lang="it-IT" sz="2800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equality</a:t>
            </a:r>
            <a:endParaRPr lang="it-IT" sz="28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57900" y="1273871"/>
            <a:ext cx="182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step:</a:t>
            </a:r>
          </a:p>
        </p:txBody>
      </p:sp>
      <p:sp>
        <p:nvSpPr>
          <p:cNvPr id="5" name="Nuvola 4"/>
          <p:cNvSpPr/>
          <p:nvPr/>
        </p:nvSpPr>
        <p:spPr>
          <a:xfrm>
            <a:off x="0" y="829062"/>
            <a:ext cx="5593901" cy="6028938"/>
          </a:xfrm>
          <a:prstGeom prst="cloud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34739" y="1780235"/>
            <a:ext cx="484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</a:t>
            </a:r>
            <a:r>
              <a:rPr lang="it-IT" dirty="0" err="1"/>
              <a:t>role</a:t>
            </a:r>
            <a:r>
              <a:rPr lang="it-IT" dirty="0"/>
              <a:t> of </a:t>
            </a:r>
            <a:r>
              <a:rPr lang="it-IT" dirty="0" err="1"/>
              <a:t>women</a:t>
            </a:r>
            <a:r>
              <a:rPr lang="it-IT" dirty="0"/>
              <a:t>,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psychological</a:t>
            </a:r>
            <a:r>
              <a:rPr lang="it-IT" dirty="0"/>
              <a:t> and </a:t>
            </a:r>
            <a:r>
              <a:rPr lang="it-IT" dirty="0" err="1"/>
              <a:t>intellectual</a:t>
            </a:r>
            <a:r>
              <a:rPr lang="it-IT" dirty="0"/>
              <a:t> </a:t>
            </a:r>
            <a:r>
              <a:rPr lang="it-IT" dirty="0" err="1"/>
              <a:t>characteristics</a:t>
            </a:r>
            <a:r>
              <a:rPr lang="it-IT" dirty="0"/>
              <a:t>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relationship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amply</a:t>
            </a:r>
            <a:r>
              <a:rPr lang="it-IT" dirty="0"/>
              <a:t> debated.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2305" y="2674642"/>
            <a:ext cx="4529797" cy="661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 </a:t>
            </a:r>
            <a:r>
              <a:rPr lang="it-IT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which</a:t>
            </a:r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marks</a:t>
            </a:r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the </a:t>
            </a:r>
            <a:r>
              <a:rPr lang="it-IT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beginning</a:t>
            </a:r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woman </a:t>
            </a:r>
            <a:r>
              <a:rPr lang="it-IT" b="1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consciousness</a:t>
            </a:r>
            <a:r>
              <a:rPr lang="it-IT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03986" y="3335824"/>
            <a:ext cx="3690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A room of </a:t>
            </a:r>
            <a:r>
              <a:rPr lang="it-IT" i="1" dirty="0" err="1"/>
              <a:t>One’s</a:t>
            </a:r>
            <a:r>
              <a:rPr lang="it-IT" i="1" dirty="0"/>
              <a:t> </a:t>
            </a:r>
            <a:r>
              <a:rPr lang="it-IT" i="1" dirty="0" err="1"/>
              <a:t>Own (1929)</a:t>
            </a:r>
            <a:r>
              <a:rPr lang="it-IT" i="1" dirty="0"/>
              <a:t> </a:t>
            </a:r>
            <a:r>
              <a:rPr lang="it-IT" dirty="0"/>
              <a:t>by Virginia Woolf </a:t>
            </a:r>
            <a:r>
              <a:rPr lang="it-IT" dirty="0" err="1"/>
              <a:t>stresses</a:t>
            </a:r>
            <a:r>
              <a:rPr lang="it-IT" dirty="0"/>
              <a:t> the </a:t>
            </a:r>
            <a:r>
              <a:rPr lang="it-IT" dirty="0" err="1"/>
              <a:t>necessity</a:t>
            </a:r>
            <a:r>
              <a:rPr lang="it-IT" dirty="0"/>
              <a:t> for </a:t>
            </a:r>
            <a:r>
              <a:rPr lang="it-IT" dirty="0" err="1"/>
              <a:t>women</a:t>
            </a:r>
            <a:r>
              <a:rPr lang="it-IT" dirty="0"/>
              <a:t> to gain </a:t>
            </a:r>
            <a:r>
              <a:rPr lang="it-IT" dirty="0" err="1"/>
              <a:t>economic</a:t>
            </a:r>
            <a:r>
              <a:rPr lang="it-IT" dirty="0"/>
              <a:t> and </a:t>
            </a:r>
            <a:r>
              <a:rPr lang="it-IT" dirty="0" err="1"/>
              <a:t>intellectual</a:t>
            </a:r>
            <a:r>
              <a:rPr lang="it-IT" dirty="0"/>
              <a:t> </a:t>
            </a:r>
            <a:r>
              <a:rPr lang="it-IT" dirty="0" err="1"/>
              <a:t>freedom</a:t>
            </a:r>
            <a:r>
              <a:rPr lang="it-IT" dirty="0"/>
              <a:t>.</a:t>
            </a:r>
            <a:endParaRPr lang="it-IT" i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767754" y="3854546"/>
            <a:ext cx="928468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ole 13"/>
          <p:cNvSpPr/>
          <p:nvPr/>
        </p:nvSpPr>
        <p:spPr>
          <a:xfrm rot="1149115">
            <a:off x="6287047" y="973000"/>
            <a:ext cx="5745813" cy="5507203"/>
          </a:xfrm>
          <a:prstGeom prst="sun">
            <a:avLst>
              <a:gd name="adj" fmla="val 13463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7580852" y="2078189"/>
            <a:ext cx="3193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FF3300"/>
                </a:solidFill>
              </a:rPr>
              <a:t>Rise of the </a:t>
            </a:r>
            <a:r>
              <a:rPr lang="it-IT" b="1" i="1" dirty="0" err="1">
                <a:solidFill>
                  <a:srgbClr val="FF3300"/>
                </a:solidFill>
              </a:rPr>
              <a:t>women’s</a:t>
            </a:r>
            <a:r>
              <a:rPr lang="it-IT" b="1" i="1" dirty="0">
                <a:solidFill>
                  <a:srgbClr val="FF3300"/>
                </a:solidFill>
              </a:rPr>
              <a:t> </a:t>
            </a:r>
            <a:r>
              <a:rPr lang="it-IT" b="1" i="1" dirty="0" err="1">
                <a:solidFill>
                  <a:srgbClr val="FF3300"/>
                </a:solidFill>
              </a:rPr>
              <a:t>movement</a:t>
            </a:r>
            <a:r>
              <a:rPr lang="it-IT" b="1" i="1" dirty="0">
                <a:solidFill>
                  <a:srgbClr val="FF3300"/>
                </a:solidFill>
              </a:rPr>
              <a:t>:</a:t>
            </a:r>
          </a:p>
          <a:p>
            <a:pPr algn="ctr"/>
            <a:r>
              <a:rPr lang="it-IT" dirty="0" err="1"/>
              <a:t>Since</a:t>
            </a:r>
            <a:r>
              <a:rPr lang="it-IT" dirty="0"/>
              <a:t> 1945 a new </a:t>
            </a:r>
            <a:r>
              <a:rPr lang="it-IT" dirty="0" err="1"/>
              <a:t>feminism</a:t>
            </a:r>
            <a:r>
              <a:rPr lang="it-IT" dirty="0"/>
              <a:t> </a:t>
            </a:r>
            <a:r>
              <a:rPr lang="it-IT" dirty="0" err="1"/>
              <a:t>began</a:t>
            </a:r>
            <a:r>
              <a:rPr lang="it-IT" dirty="0"/>
              <a:t> to </a:t>
            </a:r>
            <a:r>
              <a:rPr lang="it-IT" dirty="0" err="1"/>
              <a:t>form</a:t>
            </a:r>
            <a:r>
              <a:rPr lang="it-IT" dirty="0"/>
              <a:t> and </a:t>
            </a:r>
            <a:r>
              <a:rPr lang="it-IT" dirty="0" err="1"/>
              <a:t>express</a:t>
            </a:r>
            <a:r>
              <a:rPr lang="it-IT" dirty="0"/>
              <a:t> </a:t>
            </a:r>
            <a:r>
              <a:rPr lang="it-IT" dirty="0" err="1"/>
              <a:t>itself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in the USA.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545684" y="3854546"/>
            <a:ext cx="322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FF3300"/>
                </a:solidFill>
              </a:rPr>
              <a:t>Founding</a:t>
            </a:r>
            <a:r>
              <a:rPr lang="it-IT" b="1" i="1" dirty="0">
                <a:solidFill>
                  <a:srgbClr val="FF3300"/>
                </a:solidFill>
              </a:rPr>
              <a:t> of </a:t>
            </a:r>
            <a:r>
              <a:rPr lang="it-IT" b="1" dirty="0">
                <a:solidFill>
                  <a:srgbClr val="FF3300"/>
                </a:solidFill>
              </a:rPr>
              <a:t>NOW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National </a:t>
            </a:r>
            <a:r>
              <a:rPr lang="it-IT" dirty="0" err="1"/>
              <a:t>organization</a:t>
            </a:r>
            <a:r>
              <a:rPr lang="it-IT" dirty="0"/>
              <a:t> for </a:t>
            </a:r>
            <a:r>
              <a:rPr lang="it-IT" dirty="0" err="1"/>
              <a:t>women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9300628" y="4163106"/>
            <a:ext cx="0" cy="291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109" y="5108846"/>
            <a:ext cx="1445156" cy="14740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28131" y="4527712"/>
            <a:ext cx="1724361" cy="240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3DB6A93-65DB-7344-8ACA-A2566F83D0D8}"/>
              </a:ext>
            </a:extLst>
          </p:cNvPr>
          <p:cNvSpPr txBox="1"/>
          <p:nvPr/>
        </p:nvSpPr>
        <p:spPr>
          <a:xfrm>
            <a:off x="462614" y="4759812"/>
            <a:ext cx="4198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/>
              <a:t>«Lock up your libraries if you like; but there is no gate, no lock, no bolt that you can set upon the freedom of my mind.»</a:t>
            </a:r>
          </a:p>
        </p:txBody>
      </p:sp>
    </p:spTree>
    <p:extLst>
      <p:ext uri="{BB962C8B-B14F-4D97-AF65-F5344CB8AC3E}">
        <p14:creationId xmlns:p14="http://schemas.microsoft.com/office/powerpoint/2010/main" val="6319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lla a 5 punte 3"/>
          <p:cNvSpPr/>
          <p:nvPr/>
        </p:nvSpPr>
        <p:spPr>
          <a:xfrm rot="21114544">
            <a:off x="284665" y="893569"/>
            <a:ext cx="6063176" cy="5613009"/>
          </a:xfrm>
          <a:prstGeom prst="star5">
            <a:avLst>
              <a:gd name="adj" fmla="val 27165"/>
              <a:gd name="hf" fmla="val 105146"/>
              <a:gd name="vf" fmla="val 110557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5" name="CasellaDiTesto 4"/>
          <p:cNvSpPr txBox="1"/>
          <p:nvPr/>
        </p:nvSpPr>
        <p:spPr>
          <a:xfrm rot="21117009">
            <a:off x="1948374" y="2160456"/>
            <a:ext cx="28698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002060"/>
                </a:solidFill>
              </a:rPr>
              <a:t>Sex </a:t>
            </a:r>
            <a:r>
              <a:rPr lang="it-IT" b="1" i="1" dirty="0" err="1">
                <a:solidFill>
                  <a:srgbClr val="002060"/>
                </a:solidFill>
              </a:rPr>
              <a:t>simbol</a:t>
            </a:r>
            <a:r>
              <a:rPr lang="it-IT" b="1" i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it-IT" dirty="0"/>
              <a:t>In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years</a:t>
            </a:r>
            <a:r>
              <a:rPr lang="it-IT" dirty="0"/>
              <a:t>, </a:t>
            </a:r>
            <a:r>
              <a:rPr lang="it-IT" dirty="0" err="1"/>
              <a:t>women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becaming</a:t>
            </a:r>
            <a:r>
              <a:rPr lang="it-IT" dirty="0"/>
              <a:t> sex symbols in advertising, the cinema and the media.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The </a:t>
            </a:r>
            <a:r>
              <a:rPr lang="it-IT" dirty="0" err="1"/>
              <a:t>actress</a:t>
            </a:r>
            <a:r>
              <a:rPr lang="it-IT" dirty="0"/>
              <a:t> Marilyn Monroe </a:t>
            </a:r>
            <a:r>
              <a:rPr lang="it-IT" dirty="0" err="1"/>
              <a:t>became</a:t>
            </a:r>
            <a:r>
              <a:rPr lang="it-IT" dirty="0"/>
              <a:t> the </a:t>
            </a:r>
            <a:r>
              <a:rPr lang="it-IT" dirty="0" err="1"/>
              <a:t>iconic</a:t>
            </a:r>
            <a:r>
              <a:rPr lang="it-IT" dirty="0"/>
              <a:t> </a:t>
            </a:r>
            <a:r>
              <a:rPr lang="it-IT" dirty="0" err="1"/>
              <a:t>rapresentation</a:t>
            </a:r>
            <a:r>
              <a:rPr lang="it-IT" dirty="0"/>
              <a:t> of the woman in consumer society.</a:t>
            </a:r>
          </a:p>
        </p:txBody>
      </p:sp>
      <p:cxnSp>
        <p:nvCxnSpPr>
          <p:cNvPr id="7" name="Connettore 2 6"/>
          <p:cNvCxnSpPr>
            <a:cxnSpLocks/>
          </p:cNvCxnSpPr>
          <p:nvPr/>
        </p:nvCxnSpPr>
        <p:spPr>
          <a:xfrm>
            <a:off x="3383278" y="3868616"/>
            <a:ext cx="119577" cy="29542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ore 7"/>
          <p:cNvSpPr/>
          <p:nvPr/>
        </p:nvSpPr>
        <p:spPr>
          <a:xfrm>
            <a:off x="6779690" y="172031"/>
            <a:ext cx="5289452" cy="5373860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150993" y="1453771"/>
            <a:ext cx="4687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FF0000"/>
                </a:solidFill>
              </a:rPr>
              <a:t>Sylvia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Plath</a:t>
            </a:r>
            <a:endParaRPr lang="it-IT" b="1" i="1" dirty="0">
              <a:solidFill>
                <a:srgbClr val="FF0000"/>
              </a:solidFill>
            </a:endParaRPr>
          </a:p>
          <a:p>
            <a:pPr algn="ctr"/>
            <a:r>
              <a:rPr lang="it-IT" dirty="0"/>
              <a:t>The American poet became a </a:t>
            </a:r>
            <a:r>
              <a:rPr lang="it-IT" dirty="0" err="1"/>
              <a:t>charismatic</a:t>
            </a:r>
            <a:r>
              <a:rPr lang="it-IT" dirty="0"/>
              <a:t> figure for the </a:t>
            </a:r>
            <a:r>
              <a:rPr lang="it-IT" dirty="0" err="1"/>
              <a:t>feminists of the 60s and 70s</a:t>
            </a:r>
            <a:r>
              <a:rPr lang="it-IT" dirty="0"/>
              <a:t> for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tragic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(suicide) </a:t>
            </a:r>
            <a:r>
              <a:rPr lang="it-IT" dirty="0" err="1"/>
              <a:t>that</a:t>
            </a:r>
            <a:r>
              <a:rPr lang="it-IT" dirty="0"/>
              <a:t> made </a:t>
            </a:r>
            <a:r>
              <a:rPr lang="it-IT" dirty="0" err="1"/>
              <a:t>her</a:t>
            </a:r>
            <a:r>
              <a:rPr lang="it-IT" dirty="0"/>
              <a:t> a symbol of the </a:t>
            </a:r>
            <a:r>
              <a:rPr lang="it-IT" dirty="0" err="1"/>
              <a:t>tensions</a:t>
            </a:r>
            <a:r>
              <a:rPr lang="it-IT" dirty="0"/>
              <a:t> and the </a:t>
            </a:r>
            <a:r>
              <a:rPr lang="it-IT" dirty="0" err="1"/>
              <a:t>sufferings</a:t>
            </a:r>
            <a:r>
              <a:rPr lang="it-IT" dirty="0"/>
              <a:t> to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many</a:t>
            </a:r>
            <a:r>
              <a:rPr lang="it-IT" dirty="0"/>
              <a:t> </a:t>
            </a:r>
            <a:r>
              <a:rPr lang="it-IT" dirty="0" err="1"/>
              <a:t>women</a:t>
            </a:r>
            <a:r>
              <a:rPr lang="it-IT" dirty="0"/>
              <a:t> are </a:t>
            </a:r>
            <a:r>
              <a:rPr lang="it-IT" dirty="0" err="1"/>
              <a:t>subjected</a:t>
            </a:r>
            <a:r>
              <a:rPr lang="it-IT" dirty="0"/>
              <a:t> in society.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094999" y="3459110"/>
            <a:ext cx="2799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FF0000"/>
                </a:solidFill>
              </a:rPr>
              <a:t>Toni Morrison</a:t>
            </a:r>
          </a:p>
          <a:p>
            <a:pPr algn="ctr"/>
            <a:r>
              <a:rPr lang="it-IT" dirty="0"/>
              <a:t>The first </a:t>
            </a:r>
            <a:r>
              <a:rPr lang="it-IT" dirty="0" err="1"/>
              <a:t>black</a:t>
            </a:r>
            <a:r>
              <a:rPr lang="it-IT" dirty="0"/>
              <a:t> woman to be </a:t>
            </a:r>
            <a:r>
              <a:rPr lang="it-IT" dirty="0" err="1"/>
              <a:t>awarded</a:t>
            </a:r>
            <a:r>
              <a:rPr lang="it-IT" dirty="0"/>
              <a:t> the Noble </a:t>
            </a:r>
            <a:r>
              <a:rPr lang="it-IT" dirty="0" err="1"/>
              <a:t>Prize</a:t>
            </a:r>
            <a:r>
              <a:rPr lang="it-IT" dirty="0"/>
              <a:t> for literature.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958555" y="780904"/>
            <a:ext cx="227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err="1">
                <a:solidFill>
                  <a:srgbClr val="FF0000"/>
                </a:solidFill>
              </a:rPr>
              <a:t>Original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women’s</a:t>
            </a:r>
            <a:r>
              <a:rPr lang="it-IT" b="1" i="1" dirty="0">
                <a:solidFill>
                  <a:srgbClr val="FF0000"/>
                </a:solidFill>
              </a:rPr>
              <a:t> voices: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4235">
            <a:off x="4519446" y="340967"/>
            <a:ext cx="2080974" cy="168827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3"/>
          <a:srcRect l="-36" r="27611"/>
          <a:stretch/>
        </p:blipFill>
        <p:spPr>
          <a:xfrm>
            <a:off x="5701498" y="4534924"/>
            <a:ext cx="2190638" cy="2138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xmlns="" id="{C90394D8-6EE2-D445-87B2-BE93A33E2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5912">
            <a:off x="108783" y="-92021"/>
            <a:ext cx="2525661" cy="17898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224C75D-CB57-9644-B4A2-CE94F95B04DB}"/>
              </a:ext>
            </a:extLst>
          </p:cNvPr>
          <p:cNvSpPr txBox="1"/>
          <p:nvPr/>
        </p:nvSpPr>
        <p:spPr>
          <a:xfrm rot="20954557">
            <a:off x="19066" y="1731075"/>
            <a:ext cx="266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Andy Warhol, Marylin Diptych (1962)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B656748-8499-D545-8678-810067FF51B0}"/>
              </a:ext>
            </a:extLst>
          </p:cNvPr>
          <p:cNvSpPr txBox="1"/>
          <p:nvPr/>
        </p:nvSpPr>
        <p:spPr>
          <a:xfrm>
            <a:off x="5835548" y="4283575"/>
            <a:ext cx="16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Sylvia Plath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FE06D8D-804E-954C-9A2F-D5D3E007DF35}"/>
              </a:ext>
            </a:extLst>
          </p:cNvPr>
          <p:cNvSpPr txBox="1"/>
          <p:nvPr/>
        </p:nvSpPr>
        <p:spPr>
          <a:xfrm>
            <a:off x="9544267" y="5473060"/>
            <a:ext cx="270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/>
              <a:t>Her novel «Beloved» combines the issues of race and gender in American society</a:t>
            </a:r>
          </a:p>
        </p:txBody>
      </p:sp>
      <p:cxnSp>
        <p:nvCxnSpPr>
          <p:cNvPr id="11" name="Connettore curvo 10">
            <a:extLst>
              <a:ext uri="{FF2B5EF4-FFF2-40B4-BE49-F238E27FC236}">
                <a16:creationId xmlns:a16="http://schemas.microsoft.com/office/drawing/2014/main" xmlns="" id="{809CB492-7148-4748-83D5-F162CA3ED4B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72421" y="4535795"/>
            <a:ext cx="1162571" cy="85762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62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92195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it-IT" dirty="0" err="1"/>
              <a:t>Realized</a:t>
            </a:r>
            <a:r>
              <a:rPr lang="it-IT" dirty="0"/>
              <a:t> by: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Bruno Agnese Lucia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Magistro Damiana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Sciacca Maria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/>
              <a:t>Scuderi</a:t>
            </a:r>
            <a:r>
              <a:rPr lang="it-IT" dirty="0"/>
              <a:t> </a:t>
            </a:r>
            <a:r>
              <a:rPr lang="it-IT" dirty="0" smtClean="0"/>
              <a:t>Manuela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Anno Scolastico 2016/2017</a:t>
            </a:r>
          </a:p>
          <a:p>
            <a:pPr marL="0" indent="0">
              <a:buNone/>
            </a:pPr>
            <a:r>
              <a:rPr lang="it-IT" dirty="0" smtClean="0"/>
              <a:t>Classe V </a:t>
            </a:r>
            <a:r>
              <a:rPr lang="it-IT" dirty="0" err="1" smtClean="0"/>
              <a:t>sez</a:t>
            </a:r>
            <a:r>
              <a:rPr lang="it-IT" dirty="0" smtClean="0"/>
              <a:t> B scientifico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242635"/>
            <a:ext cx="432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Sources</a:t>
            </a:r>
            <a:r>
              <a:rPr lang="it-IT" dirty="0"/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 smtClean="0"/>
              <a:t>Cattaneo-De </a:t>
            </a:r>
            <a:r>
              <a:rPr lang="it-IT" dirty="0" err="1" smtClean="0"/>
              <a:t>Flaviis,Millennium</a:t>
            </a:r>
            <a:r>
              <a:rPr lang="it-IT" dirty="0" smtClean="0"/>
              <a:t>, Signorelli; 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dirty="0"/>
              <a:t>Google images.</a:t>
            </a:r>
          </a:p>
        </p:txBody>
      </p:sp>
    </p:spTree>
    <p:extLst>
      <p:ext uri="{BB962C8B-B14F-4D97-AF65-F5344CB8AC3E}">
        <p14:creationId xmlns:p14="http://schemas.microsoft.com/office/powerpoint/2010/main" val="1394173915"/>
      </p:ext>
    </p:extLst>
  </p:cSld>
  <p:clrMapOvr>
    <a:masterClrMapping/>
  </p:clrMapOvr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206</TotalTime>
  <Words>695</Words>
  <Application>Microsoft Office PowerPoint</Application>
  <PresentationFormat>Widescreen</PresentationFormat>
  <Paragraphs>96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Harlow Solid Italic</vt:lpstr>
      <vt:lpstr>Open Sans</vt:lpstr>
      <vt:lpstr>Wingdings</vt:lpstr>
      <vt:lpstr>Scia di vapore</vt:lpstr>
      <vt:lpstr>Presentazione standard di PowerPoint</vt:lpstr>
      <vt:lpstr>Presentazione standard di PowerPoint</vt:lpstr>
      <vt:lpstr>Presentazione standard di PowerPoint</vt:lpstr>
      <vt:lpstr>Wuthering heights (1847)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Mery Sciacca</dc:creator>
  <cp:lastModifiedBy>Anna Campisi Policano</cp:lastModifiedBy>
  <cp:revision>37</cp:revision>
  <dcterms:created xsi:type="dcterms:W3CDTF">2017-03-09T13:59:27Z</dcterms:created>
  <dcterms:modified xsi:type="dcterms:W3CDTF">2017-06-12T18:40:29Z</dcterms:modified>
</cp:coreProperties>
</file>